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97" r:id="rId2"/>
    <p:sldId id="300" r:id="rId3"/>
    <p:sldId id="301" r:id="rId4"/>
    <p:sldId id="263" r:id="rId5"/>
    <p:sldId id="433" r:id="rId6"/>
    <p:sldId id="428" r:id="rId7"/>
    <p:sldId id="438" r:id="rId8"/>
    <p:sldId id="434" r:id="rId9"/>
    <p:sldId id="435" r:id="rId10"/>
    <p:sldId id="439" r:id="rId11"/>
    <p:sldId id="440" r:id="rId12"/>
    <p:sldId id="410" r:id="rId13"/>
    <p:sldId id="436" r:id="rId14"/>
    <p:sldId id="441" r:id="rId15"/>
    <p:sldId id="442" r:id="rId16"/>
    <p:sldId id="416" r:id="rId17"/>
    <p:sldId id="443" r:id="rId18"/>
    <p:sldId id="444" r:id="rId19"/>
    <p:sldId id="429" r:id="rId20"/>
    <p:sldId id="445" r:id="rId21"/>
    <p:sldId id="446" r:id="rId22"/>
    <p:sldId id="437" r:id="rId23"/>
    <p:sldId id="30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B90000"/>
    <a:srgbClr val="6600FF"/>
    <a:srgbClr val="BF71FF"/>
    <a:srgbClr val="9B37FF"/>
    <a:srgbClr val="9CCB0D"/>
    <a:srgbClr val="A6D70E"/>
    <a:srgbClr val="8DD705"/>
    <a:srgbClr val="86CB07"/>
    <a:srgbClr val="73BF08"/>
    <a:srgbClr val="6DB3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9"/>
  </p:normalViewPr>
  <p:slideViewPr>
    <p:cSldViewPr snapToGrid="0" snapToObjects="1">
      <p:cViewPr varScale="1">
        <p:scale>
          <a:sx n="108" d="100"/>
          <a:sy n="108" d="100"/>
        </p:scale>
        <p:origin x="176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EE118-157F-40EC-839F-8334167B73AB}" type="datetimeFigureOut">
              <a:rPr lang="en-US" smtClean="0"/>
              <a:t>10/12/20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DAC0E8-3B03-41EA-864C-1366957DF614}" type="slidenum">
              <a:rPr lang="en-US" smtClean="0"/>
              <a:t>‹#›</a:t>
            </a:fld>
            <a:endParaRPr lang="en-US"/>
          </a:p>
        </p:txBody>
      </p:sp>
    </p:spTree>
    <p:extLst>
      <p:ext uri="{BB962C8B-B14F-4D97-AF65-F5344CB8AC3E}">
        <p14:creationId xmlns:p14="http://schemas.microsoft.com/office/powerpoint/2010/main" val="2150589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4</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14</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15</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16</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17</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18</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19</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20</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21</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22</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5</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6</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8</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9</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10</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11</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12</a:t>
            </a:fld>
            <a:endParaRPr lang="en-US"/>
          </a:p>
        </p:txBody>
      </p:sp>
    </p:spTree>
    <p:extLst>
      <p:ext uri="{BB962C8B-B14F-4D97-AF65-F5344CB8AC3E}">
        <p14:creationId xmlns:p14="http://schemas.microsoft.com/office/powerpoint/2010/main" val="2236815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DAC0E8-3B03-41EA-864C-1366957DF614}" type="slidenum">
              <a:rPr lang="en-US" smtClean="0"/>
              <a:t>13</a:t>
            </a:fld>
            <a:endParaRPr lang="en-US"/>
          </a:p>
        </p:txBody>
      </p:sp>
    </p:spTree>
    <p:extLst>
      <p:ext uri="{BB962C8B-B14F-4D97-AF65-F5344CB8AC3E}">
        <p14:creationId xmlns:p14="http://schemas.microsoft.com/office/powerpoint/2010/main" val="2236815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1CDF1B3-84ED-1A4A-A5E2-67B782020111}" type="datetimeFigureOut">
              <a:rPr lang="en-US" smtClean="0"/>
              <a:t>10/12/20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75200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CDF1B3-84ED-1A4A-A5E2-67B782020111}" type="datetimeFigureOut">
              <a:rPr lang="en-US" smtClean="0"/>
              <a:t>10/12/20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65114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CDF1B3-84ED-1A4A-A5E2-67B782020111}" type="datetimeFigureOut">
              <a:rPr lang="en-US" smtClean="0"/>
              <a:t>10/12/20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263555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CDF1B3-84ED-1A4A-A5E2-67B782020111}" type="datetimeFigureOut">
              <a:rPr lang="en-US" smtClean="0"/>
              <a:t>10/12/20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2156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CDF1B3-84ED-1A4A-A5E2-67B782020111}" type="datetimeFigureOut">
              <a:rPr lang="en-US" smtClean="0"/>
              <a:t>10/12/20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04476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CDF1B3-84ED-1A4A-A5E2-67B782020111}" type="datetimeFigureOut">
              <a:rPr lang="en-US" smtClean="0"/>
              <a:t>10/12/20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02285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CDF1B3-84ED-1A4A-A5E2-67B782020111}" type="datetimeFigureOut">
              <a:rPr lang="en-US" smtClean="0"/>
              <a:t>10/12/20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4504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CDF1B3-84ED-1A4A-A5E2-67B782020111}" type="datetimeFigureOut">
              <a:rPr lang="en-US" smtClean="0"/>
              <a:t>10/12/20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99968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DF1B3-84ED-1A4A-A5E2-67B782020111}" type="datetimeFigureOut">
              <a:rPr lang="en-US" smtClean="0"/>
              <a:t>10/12/20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1518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10/12/20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3788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10/12/20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89132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DF1B3-84ED-1A4A-A5E2-67B782020111}" type="datetimeFigureOut">
              <a:rPr lang="en-US" smtClean="0"/>
              <a:t>10/12/20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D8EA9-83C7-2A40-963C-9206A057D9F3}" type="slidenum">
              <a:rPr lang="en-US" smtClean="0"/>
              <a:t>‹#›</a:t>
            </a:fld>
            <a:endParaRPr lang="en-US"/>
          </a:p>
        </p:txBody>
      </p:sp>
    </p:spTree>
    <p:extLst>
      <p:ext uri="{BB962C8B-B14F-4D97-AF65-F5344CB8AC3E}">
        <p14:creationId xmlns:p14="http://schemas.microsoft.com/office/powerpoint/2010/main" val="7995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66683"/>
            <a:ext cx="8229600" cy="4173157"/>
          </a:xfrm>
        </p:spPr>
        <p:txBody>
          <a:bodyPr lIns="0" tIns="0">
            <a:normAutofit/>
          </a:bodyPr>
          <a:lstStyle/>
          <a:p>
            <a:pPr marL="0" indent="0">
              <a:buNone/>
            </a:pPr>
            <a:r>
              <a:rPr lang="en-US" sz="2000" dirty="0">
                <a:latin typeface="Helvetica Light"/>
                <a:cs typeface="Helvetica Light"/>
              </a:rPr>
              <a:t>Scientists organize geologic time to help them communicate about Earth’s history.</a:t>
            </a:r>
          </a:p>
        </p:txBody>
      </p:sp>
      <p:sp>
        <p:nvSpPr>
          <p:cNvPr id="2" name="Title 1"/>
          <p:cNvSpPr>
            <a:spLocks noGrp="1"/>
          </p:cNvSpPr>
          <p:nvPr>
            <p:ph type="title"/>
          </p:nvPr>
        </p:nvSpPr>
        <p:spPr>
          <a:xfrm>
            <a:off x="477520" y="1121219"/>
            <a:ext cx="8238938" cy="364205"/>
          </a:xfrm>
        </p:spPr>
        <p:txBody>
          <a:bodyPr lIns="0" tIns="0" rIns="0" bIns="0" anchor="t" anchorCtr="0">
            <a:noAutofit/>
          </a:bodyPr>
          <a:lstStyle/>
          <a:p>
            <a:pPr algn="l"/>
            <a:r>
              <a:rPr lang="en-US" sz="1800" b="1" dirty="0">
                <a:solidFill>
                  <a:schemeClr val="tx1">
                    <a:lumMod val="50000"/>
                    <a:lumOff val="50000"/>
                  </a:schemeClr>
                </a:solidFill>
                <a:latin typeface="Helvetica"/>
                <a:cs typeface="Helvetica"/>
              </a:rPr>
              <a:t>Section 1:  </a:t>
            </a:r>
            <a:r>
              <a:rPr lang="en-US" sz="1800" dirty="0">
                <a:solidFill>
                  <a:schemeClr val="tx1">
                    <a:lumMod val="50000"/>
                    <a:lumOff val="50000"/>
                  </a:schemeClr>
                </a:solidFill>
                <a:latin typeface="Helvetica"/>
                <a:cs typeface="Helvetica"/>
              </a:rPr>
              <a:t>The Rock Record</a:t>
            </a:r>
          </a:p>
        </p:txBody>
      </p:sp>
      <p:pic>
        <p:nvPicPr>
          <p:cNvPr id="5" name="Picture 4"/>
          <p:cNvPicPr>
            <a:picLocks noChangeAspect="1"/>
          </p:cNvPicPr>
          <p:nvPr/>
        </p:nvPicPr>
        <p:blipFill>
          <a:blip r:embed="rId2">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477520" y="1771459"/>
            <a:ext cx="1962912" cy="310896"/>
          </a:xfrm>
          <a:prstGeom prst="rect">
            <a:avLst/>
          </a:prstGeom>
        </p:spPr>
      </p:pic>
      <p:pic>
        <p:nvPicPr>
          <p:cNvPr id="6" name="Picture 5" descr="MHE-red-rgb.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862" y="5833533"/>
            <a:ext cx="550334" cy="550334"/>
          </a:xfrm>
          <a:prstGeom prst="rect">
            <a:avLst/>
          </a:prstGeom>
        </p:spPr>
      </p:pic>
      <p:pic>
        <p:nvPicPr>
          <p:cNvPr id="7" name="Picture 6"/>
          <p:cNvPicPr>
            <a:picLocks noChangeAspect="1"/>
          </p:cNvPicPr>
          <p:nvPr/>
        </p:nvPicPr>
        <p:blipFill>
          <a:blip r:embed="rId4">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625952939"/>
              </p:ext>
            </p:extLst>
          </p:nvPr>
        </p:nvGraphicFramePr>
        <p:xfrm>
          <a:off x="477520" y="2809198"/>
          <a:ext cx="8229600" cy="2813051"/>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26741">
                <a:tc>
                  <a:txBody>
                    <a:bodyPr/>
                    <a:lstStyle/>
                    <a:p>
                      <a:pPr algn="ctr"/>
                      <a:r>
                        <a:rPr lang="en-US" sz="1200" b="1" i="0" dirty="0">
                          <a:solidFill>
                            <a:schemeClr val="tx1"/>
                          </a:solidFill>
                          <a:latin typeface="Helvetica"/>
                          <a:cs typeface="Helvetica"/>
                        </a:rPr>
                        <a:t>K</a:t>
                      </a:r>
                    </a:p>
                    <a:p>
                      <a:pPr algn="ctr"/>
                      <a:r>
                        <a:rPr lang="en-US" sz="1200" b="0" i="1" dirty="0">
                          <a:solidFill>
                            <a:schemeClr val="tx1"/>
                          </a:solidFill>
                          <a:latin typeface="Helvetica Light"/>
                          <a:cs typeface="Helvetica Light"/>
                        </a:rPr>
                        <a:t>What I Know</a:t>
                      </a:r>
                    </a:p>
                  </a:txBody>
                  <a:tcPr marL="0" marR="0">
                    <a:lnL w="6350" cap="flat" cmpd="sng" algn="ctr">
                      <a:solidFill>
                        <a:prstClr val="white">
                          <a:lumMod val="65000"/>
                        </a:prstClr>
                      </a:solidFill>
                      <a:prstDash val="solid"/>
                      <a:round/>
                      <a:headEnd type="none" w="med" len="med"/>
                      <a:tailEnd type="none" w="med" len="med"/>
                    </a:lnL>
                    <a:lnR w="6350" cap="flat" cmpd="sng" algn="ctr">
                      <a:solidFill>
                        <a:prstClr val="white">
                          <a:lumMod val="65000"/>
                        </a:prstClr>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solidFill>
                      <a:schemeClr val="bg1">
                        <a:lumMod val="85000"/>
                      </a:schemeClr>
                    </a:solidFill>
                  </a:tcPr>
                </a:tc>
                <a:tc>
                  <a:txBody>
                    <a:bodyPr/>
                    <a:lstStyle/>
                    <a:p>
                      <a:pPr algn="ctr"/>
                      <a:r>
                        <a:rPr lang="en-US" sz="1200" b="1" i="0" dirty="0">
                          <a:solidFill>
                            <a:schemeClr val="tx1"/>
                          </a:solidFill>
                          <a:latin typeface="Helvetica"/>
                          <a:cs typeface="Helvetica"/>
                        </a:rPr>
                        <a:t>W</a:t>
                      </a:r>
                    </a:p>
                    <a:p>
                      <a:pPr algn="ctr"/>
                      <a:r>
                        <a:rPr lang="en-US" sz="1200" b="0" i="1" dirty="0">
                          <a:solidFill>
                            <a:schemeClr val="tx1"/>
                          </a:solidFill>
                          <a:latin typeface="Helvetica Light"/>
                          <a:cs typeface="Helvetica Light"/>
                        </a:rPr>
                        <a:t>What I Want to Find Out</a:t>
                      </a:r>
                    </a:p>
                  </a:txBody>
                  <a:tcPr marL="0" marR="0">
                    <a:lnL w="6350" cap="flat" cmpd="sng" algn="ctr">
                      <a:solidFill>
                        <a:prstClr val="white">
                          <a:lumMod val="65000"/>
                        </a:prstClr>
                      </a:solidFill>
                      <a:prstDash val="solid"/>
                      <a:round/>
                      <a:headEnd type="none" w="med" len="med"/>
                      <a:tailEnd type="none" w="med" len="med"/>
                    </a:lnL>
                    <a:lnR w="6350" cap="flat" cmpd="sng" algn="ctr">
                      <a:solidFill>
                        <a:prstClr val="white">
                          <a:lumMod val="65000"/>
                        </a:prstClr>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solidFill>
                      <a:schemeClr val="bg1">
                        <a:lumMod val="85000"/>
                      </a:schemeClr>
                    </a:solidFill>
                  </a:tcPr>
                </a:tc>
                <a:tc>
                  <a:txBody>
                    <a:bodyPr/>
                    <a:lstStyle/>
                    <a:p>
                      <a:pPr algn="ctr"/>
                      <a:r>
                        <a:rPr lang="en-US" sz="1200" b="1" i="0">
                          <a:solidFill>
                            <a:schemeClr val="tx1"/>
                          </a:solidFill>
                          <a:latin typeface="Helvetica"/>
                          <a:cs typeface="Helvetica"/>
                        </a:rPr>
                        <a:t>L</a:t>
                      </a:r>
                    </a:p>
                    <a:p>
                      <a:pPr algn="ctr"/>
                      <a:r>
                        <a:rPr lang="en-US" sz="1200" b="0" i="1">
                          <a:solidFill>
                            <a:schemeClr val="tx1"/>
                          </a:solidFill>
                          <a:latin typeface="Helvetica Light"/>
                          <a:cs typeface="Helvetica Light"/>
                        </a:rPr>
                        <a:t>What I Learned</a:t>
                      </a:r>
                    </a:p>
                  </a:txBody>
                  <a:tcPr marL="0" marR="0">
                    <a:lnL w="6350" cap="flat" cmpd="sng" algn="ctr">
                      <a:solidFill>
                        <a:prstClr val="white">
                          <a:lumMod val="65000"/>
                        </a:prstClr>
                      </a:solidFill>
                      <a:prstDash val="solid"/>
                      <a:round/>
                      <a:headEnd type="none" w="med" len="med"/>
                      <a:tailEnd type="none" w="med" len="med"/>
                    </a:lnL>
                    <a:lnR w="6350" cap="flat" cmpd="sng" algn="ctr">
                      <a:solidFill>
                        <a:prstClr val="white">
                          <a:lumMod val="65000"/>
                        </a:prstClr>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355851">
                <a:tc>
                  <a:txBody>
                    <a:bodyPr/>
                    <a:lstStyle/>
                    <a:p>
                      <a:endParaRPr lang="en-US" dirty="0"/>
                    </a:p>
                  </a:txBody>
                  <a:tcPr>
                    <a:lnL w="6350" cap="flat" cmpd="sng" algn="ctr">
                      <a:solidFill>
                        <a:prstClr val="white">
                          <a:lumMod val="65000"/>
                        </a:prstClr>
                      </a:solidFill>
                      <a:prstDash val="solid"/>
                      <a:round/>
                      <a:headEnd type="none" w="med" len="med"/>
                      <a:tailEnd type="none" w="med" len="med"/>
                    </a:lnL>
                    <a:lnR w="6350" cap="flat" cmpd="sng" algn="ctr">
                      <a:solidFill>
                        <a:prstClr val="white">
                          <a:lumMod val="65000"/>
                        </a:prstClr>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solidFill>
                      <a:schemeClr val="bg1"/>
                    </a:solidFill>
                  </a:tcPr>
                </a:tc>
                <a:tc>
                  <a:txBody>
                    <a:bodyPr/>
                    <a:lstStyle/>
                    <a:p>
                      <a:endParaRPr lang="en-US" dirty="0"/>
                    </a:p>
                  </a:txBody>
                  <a:tcPr>
                    <a:lnL w="6350" cap="flat" cmpd="sng" algn="ctr">
                      <a:solidFill>
                        <a:prstClr val="white">
                          <a:lumMod val="65000"/>
                        </a:prstClr>
                      </a:solidFill>
                      <a:prstDash val="solid"/>
                      <a:round/>
                      <a:headEnd type="none" w="med" len="med"/>
                      <a:tailEnd type="none" w="med" len="med"/>
                    </a:lnL>
                    <a:lnR w="6350" cap="flat" cmpd="sng" algn="ctr">
                      <a:solidFill>
                        <a:prstClr val="white">
                          <a:lumMod val="65000"/>
                        </a:prstClr>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solidFill>
                      <a:schemeClr val="bg1"/>
                    </a:solidFill>
                  </a:tcPr>
                </a:tc>
                <a:tc>
                  <a:txBody>
                    <a:bodyPr/>
                    <a:lstStyle/>
                    <a:p>
                      <a:endParaRPr lang="en-US" dirty="0"/>
                    </a:p>
                  </a:txBody>
                  <a:tcPr>
                    <a:lnL w="6350" cap="flat" cmpd="sng" algn="ctr">
                      <a:solidFill>
                        <a:prstClr val="white">
                          <a:lumMod val="65000"/>
                        </a:prstClr>
                      </a:solidFill>
                      <a:prstDash val="solid"/>
                      <a:round/>
                      <a:headEnd type="none" w="med" len="med"/>
                      <a:tailEnd type="none" w="med" len="med"/>
                    </a:lnL>
                    <a:lnR w="6350" cap="flat" cmpd="sng" algn="ctr">
                      <a:solidFill>
                        <a:prstClr val="white">
                          <a:lumMod val="65000"/>
                        </a:prstClr>
                      </a:solidFill>
                      <a:prstDash val="solid"/>
                      <a:round/>
                      <a:headEnd type="none" w="med" len="med"/>
                      <a:tailEnd type="none" w="med" len="med"/>
                    </a:lnR>
                    <a:lnT w="6350" cap="flat" cmpd="sng" algn="ctr">
                      <a:solidFill>
                        <a:prstClr val="white">
                          <a:lumMod val="65000"/>
                        </a:prstClr>
                      </a:solidFill>
                      <a:prstDash val="solid"/>
                      <a:round/>
                      <a:headEnd type="none" w="med" len="med"/>
                      <a:tailEnd type="none" w="med" len="med"/>
                    </a:lnT>
                    <a:lnB w="6350" cap="flat" cmpd="sng" algn="ctr">
                      <a:solidFill>
                        <a:prstClr val="white">
                          <a:lumMod val="65000"/>
                        </a:prst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04784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The Geologic Time Scale</a:t>
            </a:r>
          </a:p>
          <a:p>
            <a:pPr marL="0" indent="0">
              <a:spcBef>
                <a:spcPts val="0"/>
              </a:spcBef>
              <a:spcAft>
                <a:spcPts val="600"/>
              </a:spcAft>
              <a:buNone/>
            </a:pPr>
            <a:r>
              <a:rPr lang="en-US" sz="2200" b="1" dirty="0">
                <a:latin typeface="Helvetica"/>
                <a:cs typeface="Helvetica"/>
              </a:rPr>
              <a:t>Eons</a:t>
            </a:r>
          </a:p>
          <a:p>
            <a:pPr>
              <a:spcBef>
                <a:spcPts val="0"/>
              </a:spcBef>
              <a:spcAft>
                <a:spcPts val="1200"/>
              </a:spcAft>
            </a:pPr>
            <a:r>
              <a:rPr lang="en-US" sz="1800" dirty="0">
                <a:latin typeface="Helvetica Light"/>
                <a:cs typeface="Helvetica Light"/>
              </a:rPr>
              <a:t>The three earliest eons make up 90 percent of geologic time, known together as the </a:t>
            </a:r>
            <a:r>
              <a:rPr lang="en-US" sz="1800" dirty="0">
                <a:solidFill>
                  <a:srgbClr val="C00000"/>
                </a:solidFill>
                <a:latin typeface="Helvetica Light"/>
                <a:cs typeface="Helvetica Light"/>
              </a:rPr>
              <a:t>Precambrian</a:t>
            </a:r>
            <a:r>
              <a:rPr lang="en-US" sz="1800" dirty="0">
                <a:latin typeface="Helvetica Light"/>
                <a:cs typeface="Helvetica Light"/>
              </a:rPr>
              <a:t>.</a:t>
            </a:r>
          </a:p>
          <a:p>
            <a:pPr>
              <a:spcBef>
                <a:spcPts val="0"/>
              </a:spcBef>
              <a:spcAft>
                <a:spcPts val="1200"/>
              </a:spcAft>
            </a:pPr>
            <a:r>
              <a:rPr lang="en-US" sz="1800" dirty="0">
                <a:latin typeface="Helvetica Light"/>
                <a:cs typeface="Helvetica Light"/>
              </a:rPr>
              <a:t>During the Precambrian, Earth was formed and became hospitable to modern life. </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82622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The Geologic Time Scale</a:t>
            </a:r>
          </a:p>
          <a:p>
            <a:pPr marL="0" indent="0">
              <a:spcBef>
                <a:spcPts val="0"/>
              </a:spcBef>
              <a:spcAft>
                <a:spcPts val="600"/>
              </a:spcAft>
              <a:buNone/>
            </a:pPr>
            <a:r>
              <a:rPr lang="en-US" sz="2200" b="1" dirty="0">
                <a:latin typeface="Helvetica"/>
                <a:cs typeface="Helvetica"/>
              </a:rPr>
              <a:t>Eons</a:t>
            </a:r>
          </a:p>
          <a:p>
            <a:pPr>
              <a:spcBef>
                <a:spcPts val="0"/>
              </a:spcBef>
              <a:spcAft>
                <a:spcPts val="1200"/>
              </a:spcAft>
            </a:pPr>
            <a:r>
              <a:rPr lang="en-US" sz="1800" dirty="0">
                <a:latin typeface="Helvetica Light"/>
                <a:cs typeface="Helvetica Light"/>
              </a:rPr>
              <a:t>Fossil evidence suggests that simple life-forms began in the Archean Eon and that by the end of the Proterozoic Eon, life had evolved to the point that some organisms might have been able to move in complex ways.</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423665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762875"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The Geologic Time Scale</a:t>
            </a:r>
          </a:p>
          <a:p>
            <a:pPr marL="0" indent="0">
              <a:spcBef>
                <a:spcPts val="0"/>
              </a:spcBef>
              <a:spcAft>
                <a:spcPts val="600"/>
              </a:spcAft>
              <a:buNone/>
            </a:pPr>
            <a:r>
              <a:rPr lang="en-US" sz="2200" b="1" dirty="0">
                <a:latin typeface="Helvetica"/>
                <a:cs typeface="Helvetica"/>
              </a:rPr>
              <a:t>Eras</a:t>
            </a:r>
          </a:p>
          <a:p>
            <a:pPr>
              <a:spcBef>
                <a:spcPts val="0"/>
              </a:spcBef>
              <a:spcAft>
                <a:spcPts val="1200"/>
              </a:spcAft>
            </a:pPr>
            <a:r>
              <a:rPr lang="en-US" sz="1800" dirty="0">
                <a:latin typeface="Helvetica Light"/>
                <a:cs typeface="Helvetica Light"/>
              </a:rPr>
              <a:t>All eons are made up of </a:t>
            </a:r>
            <a:r>
              <a:rPr lang="en-US" sz="1800" dirty="0">
                <a:solidFill>
                  <a:srgbClr val="C00000"/>
                </a:solidFill>
                <a:latin typeface="Helvetica Light"/>
                <a:cs typeface="Helvetica Light"/>
              </a:rPr>
              <a:t>eras</a:t>
            </a:r>
            <a:r>
              <a:rPr lang="en-US" sz="1800" dirty="0">
                <a:latin typeface="Helvetica Light"/>
                <a:cs typeface="Helvetica Light"/>
              </a:rPr>
              <a:t>, the next-largest unit of time. Eras are usually tens to hundreds of millions of years in duration.</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47476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762875"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The Geologic Time Scale</a:t>
            </a:r>
          </a:p>
          <a:p>
            <a:pPr marL="0" indent="0">
              <a:spcBef>
                <a:spcPts val="0"/>
              </a:spcBef>
              <a:spcAft>
                <a:spcPts val="600"/>
              </a:spcAft>
              <a:buNone/>
            </a:pPr>
            <a:r>
              <a:rPr lang="en-US" sz="2200" b="1" dirty="0">
                <a:latin typeface="Helvetica"/>
                <a:cs typeface="Helvetica"/>
              </a:rPr>
              <a:t>Periods</a:t>
            </a:r>
          </a:p>
          <a:p>
            <a:pPr>
              <a:spcBef>
                <a:spcPts val="0"/>
              </a:spcBef>
              <a:spcAft>
                <a:spcPts val="1200"/>
              </a:spcAft>
            </a:pPr>
            <a:r>
              <a:rPr lang="en-US" sz="1800" dirty="0">
                <a:latin typeface="Helvetica Light"/>
                <a:cs typeface="Helvetica Light"/>
              </a:rPr>
              <a:t>All eras are divided into periods. </a:t>
            </a:r>
            <a:r>
              <a:rPr lang="en-US" sz="1800" dirty="0">
                <a:solidFill>
                  <a:srgbClr val="C00000"/>
                </a:solidFill>
                <a:latin typeface="Helvetica Light"/>
                <a:cs typeface="Helvetica Light"/>
              </a:rPr>
              <a:t>Periods</a:t>
            </a:r>
            <a:r>
              <a:rPr lang="en-US" sz="1800" dirty="0">
                <a:latin typeface="Helvetica Light"/>
                <a:cs typeface="Helvetica Light"/>
              </a:rPr>
              <a:t> are generally tens of millions of years in duration, though some periods of the Precambrian are considerably longer.</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910801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762875"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The Geologic Time Scale</a:t>
            </a:r>
          </a:p>
          <a:p>
            <a:pPr marL="0" indent="0">
              <a:spcBef>
                <a:spcPts val="0"/>
              </a:spcBef>
              <a:spcAft>
                <a:spcPts val="600"/>
              </a:spcAft>
              <a:buNone/>
            </a:pPr>
            <a:r>
              <a:rPr lang="en-US" sz="2200" b="1" dirty="0">
                <a:latin typeface="Helvetica"/>
                <a:cs typeface="Helvetica"/>
              </a:rPr>
              <a:t>Epochs</a:t>
            </a:r>
          </a:p>
          <a:p>
            <a:pPr>
              <a:spcBef>
                <a:spcPts val="0"/>
              </a:spcBef>
              <a:spcAft>
                <a:spcPts val="1200"/>
              </a:spcAft>
            </a:pPr>
            <a:r>
              <a:rPr lang="en-US" sz="1800" dirty="0">
                <a:latin typeface="Helvetica Light"/>
                <a:cs typeface="Helvetica Light"/>
              </a:rPr>
              <a:t>All periods of geologic time are divided into epochs. </a:t>
            </a:r>
            <a:r>
              <a:rPr lang="en-US" sz="1800" dirty="0">
                <a:solidFill>
                  <a:srgbClr val="C00000"/>
                </a:solidFill>
                <a:latin typeface="Helvetica Light"/>
                <a:cs typeface="Helvetica Light"/>
              </a:rPr>
              <a:t>Epochs</a:t>
            </a:r>
            <a:r>
              <a:rPr lang="en-US" sz="1800" dirty="0">
                <a:latin typeface="Helvetica Light"/>
                <a:cs typeface="Helvetica Light"/>
              </a:rPr>
              <a:t> are generally hundreds of thousands to millions of years in duration. </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911617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762875"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The Geologic Time Scale</a:t>
            </a:r>
          </a:p>
          <a:p>
            <a:pPr marL="0" indent="0">
              <a:spcBef>
                <a:spcPts val="0"/>
              </a:spcBef>
              <a:spcAft>
                <a:spcPts val="600"/>
              </a:spcAft>
              <a:buNone/>
            </a:pPr>
            <a:r>
              <a:rPr lang="en-US" sz="2200" b="1" dirty="0">
                <a:latin typeface="Helvetica"/>
                <a:cs typeface="Helvetica"/>
              </a:rPr>
              <a:t>Epochs</a:t>
            </a:r>
          </a:p>
          <a:p>
            <a:pPr>
              <a:spcBef>
                <a:spcPts val="0"/>
              </a:spcBef>
              <a:spcAft>
                <a:spcPts val="1200"/>
              </a:spcAft>
            </a:pPr>
            <a:r>
              <a:rPr lang="en-US" sz="1800" dirty="0">
                <a:latin typeface="Helvetica Light"/>
                <a:cs typeface="Helvetica Light"/>
              </a:rPr>
              <a:t>Rocks and sediments from the epochs of the Cenozoic Era are the most complete because there has been less time for weathering and erosion to remove evidence of this part of Earth’s history. For this reason, the epochs of the Cenozoic Era are relatively short in duration.</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603540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Succession of Life-Forms</a:t>
            </a:r>
          </a:p>
          <a:p>
            <a:pPr>
              <a:spcBef>
                <a:spcPts val="0"/>
              </a:spcBef>
              <a:spcAft>
                <a:spcPts val="1200"/>
              </a:spcAft>
            </a:pPr>
            <a:r>
              <a:rPr lang="en-US" sz="1800" dirty="0">
                <a:latin typeface="Helvetica Light"/>
                <a:cs typeface="Helvetica Light"/>
              </a:rPr>
              <a:t>During the Phanerozoic Eon, multicellular life began to diversify. During the first era of the Phanerozoic, the Paleozoic, the oceans became full of many different kinds of organisms.</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431002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Succession of Life-Forms</a:t>
            </a:r>
          </a:p>
          <a:p>
            <a:pPr>
              <a:spcBef>
                <a:spcPts val="0"/>
              </a:spcBef>
              <a:spcAft>
                <a:spcPts val="1200"/>
              </a:spcAft>
            </a:pPr>
            <a:r>
              <a:rPr lang="en-US" sz="1800" dirty="0">
                <a:latin typeface="Helvetica Light"/>
                <a:cs typeface="Helvetica Light"/>
              </a:rPr>
              <a:t>Small, segmented animals called trilobites were among the first hard-shelled life-forms. They dominated the oceans in the early part of the Paleozoic Era. Land plants appeared later, followed by land animals. </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351245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Succession of Life-Forms</a:t>
            </a:r>
          </a:p>
          <a:p>
            <a:pPr>
              <a:spcBef>
                <a:spcPts val="0"/>
              </a:spcBef>
              <a:spcAft>
                <a:spcPts val="1200"/>
              </a:spcAft>
            </a:pPr>
            <a:r>
              <a:rPr lang="en-US" sz="1800" dirty="0">
                <a:latin typeface="Helvetica Light"/>
                <a:cs typeface="Helvetica Light"/>
              </a:rPr>
              <a:t>The end of the Paleozoic is marked by the largest mass extinction event in Earth’s history. In a </a:t>
            </a:r>
            <a:r>
              <a:rPr lang="en-US" sz="1800" dirty="0">
                <a:solidFill>
                  <a:srgbClr val="C00000"/>
                </a:solidFill>
                <a:latin typeface="Helvetica Light"/>
                <a:cs typeface="Helvetica Light"/>
              </a:rPr>
              <a:t>mass extinction</a:t>
            </a:r>
            <a:r>
              <a:rPr lang="en-US" sz="1800" dirty="0">
                <a:latin typeface="Helvetica Light"/>
                <a:cs typeface="Helvetica Light"/>
              </a:rPr>
              <a:t>, many groups of organisms disappear from the rock record at about the same time. </a:t>
            </a:r>
          </a:p>
          <a:p>
            <a:pPr>
              <a:spcBef>
                <a:spcPts val="0"/>
              </a:spcBef>
              <a:spcAft>
                <a:spcPts val="1200"/>
              </a:spcAft>
            </a:pPr>
            <a:r>
              <a:rPr lang="en-US" sz="1800" dirty="0">
                <a:latin typeface="Helvetica Light"/>
                <a:cs typeface="Helvetica Light"/>
              </a:rPr>
              <a:t>At the end of the Paleozoic, 90 percent of all marine organisms became extinct.</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191265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Succession of Life-Forms</a:t>
            </a:r>
          </a:p>
          <a:p>
            <a:pPr marL="0" indent="0">
              <a:spcBef>
                <a:spcPts val="0"/>
              </a:spcBef>
              <a:spcAft>
                <a:spcPts val="600"/>
              </a:spcAft>
              <a:buNone/>
            </a:pPr>
            <a:r>
              <a:rPr lang="en-US" sz="2200" b="1" dirty="0">
                <a:latin typeface="Helvetica"/>
                <a:cs typeface="Helvetica"/>
              </a:rPr>
              <a:t>The age of dinosaurs</a:t>
            </a:r>
          </a:p>
          <a:p>
            <a:pPr>
              <a:spcBef>
                <a:spcPts val="0"/>
              </a:spcBef>
              <a:spcAft>
                <a:spcPts val="1200"/>
              </a:spcAft>
              <a:buClr>
                <a:schemeClr val="tx1"/>
              </a:buClr>
            </a:pPr>
            <a:r>
              <a:rPr lang="en-US" sz="1800" dirty="0">
                <a:latin typeface="Helvetica Light"/>
                <a:cs typeface="Helvetica Light"/>
              </a:rPr>
              <a:t>The era following the Paleozoic—the Mesozoic—is known for the emergence of dinosaurs, but many other organisms also appeared during the Mesozoic, including large predatory reptiles and corals in the oceans. </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24734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38150" y="620503"/>
            <a:ext cx="8229600" cy="4685576"/>
          </a:xfrm>
        </p:spPr>
        <p:txBody>
          <a:bodyPr lIns="0" tIns="0" rIns="0" bIns="0"/>
          <a:lstStyle/>
          <a:p>
            <a:pPr marL="0" indent="0">
              <a:spcAft>
                <a:spcPts val="1000"/>
              </a:spcAft>
              <a:buNone/>
            </a:pPr>
            <a:r>
              <a:rPr lang="en-US" sz="2800" b="1" dirty="0">
                <a:solidFill>
                  <a:srgbClr val="6600FF"/>
                </a:solidFill>
                <a:latin typeface="Helvetica"/>
                <a:cs typeface="Helvetica"/>
              </a:rPr>
              <a:t>Essential Questions</a:t>
            </a:r>
          </a:p>
          <a:p>
            <a:pPr>
              <a:spcAft>
                <a:spcPts val="1200"/>
              </a:spcAft>
            </a:pPr>
            <a:r>
              <a:rPr lang="en-US" sz="1800" dirty="0">
                <a:latin typeface="Helvetica Light"/>
                <a:cs typeface="Helvetica Light"/>
              </a:rPr>
              <a:t>Why do scientists need a geologic time scale?</a:t>
            </a:r>
          </a:p>
          <a:p>
            <a:pPr>
              <a:spcAft>
                <a:spcPts val="1200"/>
              </a:spcAft>
            </a:pPr>
            <a:r>
              <a:rPr lang="en-US" sz="1800" dirty="0">
                <a:latin typeface="Helvetica Light"/>
                <a:cs typeface="Helvetica Light"/>
              </a:rPr>
              <a:t>How are eons, eras, periods, and epochs defined?</a:t>
            </a:r>
          </a:p>
          <a:p>
            <a:pPr>
              <a:spcAft>
                <a:spcPts val="1200"/>
              </a:spcAft>
            </a:pPr>
            <a:r>
              <a:rPr lang="en-US" sz="1800" dirty="0">
                <a:latin typeface="Helvetica Light"/>
                <a:cs typeface="Helvetica Light"/>
              </a:rPr>
              <a:t>What are the groups of plants and animals that dominated eras of Earth’s history?</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pic>
        <p:nvPicPr>
          <p:cNvPr id="10" name="Picture 9"/>
          <p:cNvPicPr>
            <a:picLocks noChangeAspect="1"/>
          </p:cNvPicPr>
          <p:nvPr/>
        </p:nvPicPr>
        <p:blipFill>
          <a:blip r:embed="rId2">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11"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Tree>
    <p:extLst>
      <p:ext uri="{BB962C8B-B14F-4D97-AF65-F5344CB8AC3E}">
        <p14:creationId xmlns:p14="http://schemas.microsoft.com/office/powerpoint/2010/main" val="187663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Succession of Life-Forms</a:t>
            </a:r>
          </a:p>
          <a:p>
            <a:pPr marL="0" indent="0">
              <a:spcBef>
                <a:spcPts val="0"/>
              </a:spcBef>
              <a:spcAft>
                <a:spcPts val="600"/>
              </a:spcAft>
              <a:buNone/>
            </a:pPr>
            <a:r>
              <a:rPr lang="en-US" sz="2200" b="1" dirty="0">
                <a:latin typeface="Helvetica"/>
                <a:cs typeface="Helvetica"/>
              </a:rPr>
              <a:t>The age of dinosaurs</a:t>
            </a:r>
          </a:p>
          <a:p>
            <a:pPr>
              <a:spcBef>
                <a:spcPts val="0"/>
              </a:spcBef>
              <a:spcAft>
                <a:spcPts val="1200"/>
              </a:spcAft>
              <a:buClr>
                <a:schemeClr val="tx1"/>
              </a:buClr>
            </a:pPr>
            <a:r>
              <a:rPr lang="en-US" sz="1800" dirty="0">
                <a:latin typeface="Helvetica Light"/>
                <a:cs typeface="Helvetica Light"/>
              </a:rPr>
              <a:t>During the Mesozoic, water-dwelling amphibians began adapting to terrestrial environments. Insects, some as large as birds, lived. Mammals evolved and began to diversify. Flowering plants and trees emerged.</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304234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Succession of Life-Forms</a:t>
            </a:r>
          </a:p>
          <a:p>
            <a:pPr marL="0" indent="0">
              <a:spcBef>
                <a:spcPts val="0"/>
              </a:spcBef>
              <a:spcAft>
                <a:spcPts val="600"/>
              </a:spcAft>
              <a:buNone/>
            </a:pPr>
            <a:r>
              <a:rPr lang="en-US" sz="2200" b="1" dirty="0">
                <a:latin typeface="Helvetica"/>
                <a:cs typeface="Helvetica"/>
              </a:rPr>
              <a:t>The age of dinosaurs</a:t>
            </a:r>
          </a:p>
          <a:p>
            <a:pPr>
              <a:spcBef>
                <a:spcPts val="0"/>
              </a:spcBef>
              <a:spcAft>
                <a:spcPts val="1200"/>
              </a:spcAft>
              <a:buClr>
                <a:schemeClr val="tx1"/>
              </a:buClr>
            </a:pPr>
            <a:r>
              <a:rPr lang="en-US" sz="1800" dirty="0">
                <a:latin typeface="Helvetica Light"/>
                <a:cs typeface="Helvetica Light"/>
              </a:rPr>
              <a:t>The end of the Mesozoic is marked by a large extinction event. Many groups of organisms became extinct, including the non-avian dinosaurs and large marine reptiles.</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886184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Succession of Life-Forms</a:t>
            </a:r>
          </a:p>
          <a:p>
            <a:pPr marL="0" indent="0">
              <a:spcBef>
                <a:spcPts val="0"/>
              </a:spcBef>
              <a:spcAft>
                <a:spcPts val="600"/>
              </a:spcAft>
              <a:buNone/>
            </a:pPr>
            <a:r>
              <a:rPr lang="en-US" sz="2200" b="1" dirty="0">
                <a:latin typeface="Helvetica"/>
                <a:cs typeface="Helvetica"/>
              </a:rPr>
              <a:t>The rise of mammals</a:t>
            </a:r>
          </a:p>
          <a:p>
            <a:pPr>
              <a:spcBef>
                <a:spcPts val="0"/>
              </a:spcBef>
              <a:spcAft>
                <a:spcPts val="1200"/>
              </a:spcAft>
              <a:buClr>
                <a:schemeClr val="tx1"/>
              </a:buClr>
            </a:pPr>
            <a:r>
              <a:rPr lang="en-US" sz="1800" dirty="0">
                <a:latin typeface="Helvetica Light"/>
                <a:cs typeface="Helvetica Light"/>
              </a:rPr>
              <a:t>During the era that followed the Mesozoic—the Cenozoic—mammals increased both in number and diversity. Human ancestors, the first primates, emerged in the epoch called the Paleocene, and modern humans appeared in the Pleistocene Epoch.</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174723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2" name="Content Placeholder 2"/>
          <p:cNvSpPr>
            <a:spLocks noGrp="1"/>
          </p:cNvSpPr>
          <p:nvPr>
            <p:ph idx="1"/>
          </p:nvPr>
        </p:nvSpPr>
        <p:spPr>
          <a:xfrm>
            <a:off x="457200" y="1011027"/>
            <a:ext cx="8229600" cy="3513347"/>
          </a:xfrm>
        </p:spPr>
        <p:txBody>
          <a:bodyPr lIns="0" tIns="0" rIns="0" bIns="0">
            <a:normAutofit/>
          </a:bodyPr>
          <a:lstStyle/>
          <a:p>
            <a:pPr marL="0" indent="0">
              <a:spcAft>
                <a:spcPts val="1000"/>
              </a:spcAft>
              <a:buNone/>
            </a:pPr>
            <a:r>
              <a:rPr lang="en-US" sz="3300" b="1" dirty="0">
                <a:solidFill>
                  <a:srgbClr val="6600FF"/>
                </a:solidFill>
                <a:latin typeface="Helvetica"/>
                <a:cs typeface="Helvetica"/>
              </a:rPr>
              <a:t>Review</a:t>
            </a:r>
            <a:endParaRPr lang="en-US" sz="2800" b="1" dirty="0">
              <a:solidFill>
                <a:srgbClr val="6600FF"/>
              </a:solidFill>
              <a:latin typeface="Helvetica"/>
              <a:cs typeface="Helvetica"/>
            </a:endParaRPr>
          </a:p>
          <a:p>
            <a:pPr marL="0" indent="0">
              <a:spcAft>
                <a:spcPts val="300"/>
              </a:spcAft>
              <a:buNone/>
            </a:pPr>
            <a:r>
              <a:rPr lang="en-US" sz="2400" b="1" dirty="0">
                <a:solidFill>
                  <a:srgbClr val="000000"/>
                </a:solidFill>
                <a:latin typeface="Helvetica"/>
                <a:cs typeface="Helvetica"/>
              </a:rPr>
              <a:t>Essential Questions</a:t>
            </a:r>
          </a:p>
          <a:p>
            <a:pPr>
              <a:spcAft>
                <a:spcPts val="1200"/>
              </a:spcAft>
            </a:pPr>
            <a:r>
              <a:rPr lang="en-US" sz="1800" dirty="0">
                <a:latin typeface="Helvetica Light"/>
                <a:cs typeface="Helvetica Light"/>
              </a:rPr>
              <a:t>Why do scientists need a geologic time scale?</a:t>
            </a:r>
          </a:p>
          <a:p>
            <a:pPr>
              <a:spcAft>
                <a:spcPts val="1200"/>
              </a:spcAft>
            </a:pPr>
            <a:r>
              <a:rPr lang="en-US" sz="1800" dirty="0">
                <a:latin typeface="Helvetica Light"/>
                <a:cs typeface="Helvetica Light"/>
              </a:rPr>
              <a:t>How are eons, eras, periods, and epochs defined?</a:t>
            </a:r>
          </a:p>
          <a:p>
            <a:pPr>
              <a:spcAft>
                <a:spcPts val="1200"/>
              </a:spcAft>
            </a:pPr>
            <a:r>
              <a:rPr lang="en-US" sz="1800" dirty="0">
                <a:latin typeface="Helvetica Light"/>
                <a:cs typeface="Helvetica Light"/>
              </a:rPr>
              <a:t>What are the groups of plants and animals that dominated eras of Earth’s history?</a:t>
            </a:r>
          </a:p>
          <a:p>
            <a:pPr marL="0" indent="0">
              <a:spcBef>
                <a:spcPts val="1200"/>
              </a:spcBef>
              <a:spcAft>
                <a:spcPts val="300"/>
              </a:spcAft>
              <a:buNone/>
            </a:pPr>
            <a:r>
              <a:rPr lang="en-US" sz="2400" b="1" dirty="0">
                <a:solidFill>
                  <a:srgbClr val="000000"/>
                </a:solidFill>
                <a:latin typeface="Helvetica" pitchFamily="34" charset="0"/>
                <a:cs typeface="Helvetica" pitchFamily="34" charset="0"/>
              </a:rPr>
              <a:t>Vocabulary</a:t>
            </a:r>
            <a:endParaRPr lang="en-US" sz="2400" dirty="0">
              <a:latin typeface="Helvetica" pitchFamily="34" charset="0"/>
              <a:cs typeface="Helvetica" pitchFamily="34" charset="0"/>
            </a:endParaRPr>
          </a:p>
          <a:p>
            <a:pPr marL="0" indent="0">
              <a:buNone/>
            </a:pPr>
            <a:endParaRPr lang="en-US" sz="2400" dirty="0">
              <a:latin typeface="Helvetica Light"/>
              <a:cs typeface="Helvetica Light"/>
            </a:endParaRPr>
          </a:p>
        </p:txBody>
      </p:sp>
      <p:sp>
        <p:nvSpPr>
          <p:cNvPr id="17" name="TextBox 16"/>
          <p:cNvSpPr txBox="1"/>
          <p:nvPr/>
        </p:nvSpPr>
        <p:spPr>
          <a:xfrm>
            <a:off x="457199" y="4510197"/>
            <a:ext cx="3571875" cy="1384995"/>
          </a:xfrm>
          <a:prstGeom prst="rect">
            <a:avLst/>
          </a:prstGeom>
          <a:noFill/>
        </p:spPr>
        <p:txBody>
          <a:bodyPr wrap="square" lIns="0" tIns="0" rIns="0" bIns="0" rtlCol="0" anchor="t" anchorCtr="0">
            <a:spAutoFit/>
          </a:bodyPr>
          <a:lstStyle/>
          <a:p>
            <a:pPr marL="285750" indent="-285750">
              <a:buFont typeface="Arial"/>
              <a:buChar char="•"/>
            </a:pPr>
            <a:r>
              <a:rPr lang="en-US" dirty="0">
                <a:latin typeface="Helvetica Light"/>
                <a:cs typeface="Helvetica Light"/>
              </a:rPr>
              <a:t>geologic time scale</a:t>
            </a:r>
          </a:p>
          <a:p>
            <a:pPr marL="285750" indent="-285750">
              <a:buFont typeface="Arial"/>
              <a:buChar char="•"/>
            </a:pPr>
            <a:r>
              <a:rPr lang="en-US" dirty="0">
                <a:latin typeface="Helvetica Light"/>
                <a:cs typeface="Helvetica Light"/>
              </a:rPr>
              <a:t>eon</a:t>
            </a:r>
          </a:p>
          <a:p>
            <a:pPr marL="285750" indent="-285750">
              <a:buFont typeface="Arial"/>
              <a:buChar char="•"/>
            </a:pPr>
            <a:r>
              <a:rPr lang="en-US" dirty="0">
                <a:latin typeface="Helvetica Light"/>
                <a:cs typeface="Helvetica Light"/>
              </a:rPr>
              <a:t>Precambrian</a:t>
            </a:r>
          </a:p>
          <a:p>
            <a:pPr marL="285750" indent="-285750">
              <a:buFont typeface="Arial"/>
              <a:buChar char="•"/>
            </a:pPr>
            <a:r>
              <a:rPr lang="en-US" dirty="0">
                <a:latin typeface="Helvetica Light"/>
                <a:cs typeface="Helvetica Light"/>
              </a:rPr>
              <a:t>era</a:t>
            </a:r>
          </a:p>
          <a:p>
            <a:pPr marL="285750" indent="-285750">
              <a:buFont typeface="Arial"/>
              <a:buChar char="•"/>
            </a:pPr>
            <a:endParaRPr lang="en-US" dirty="0">
              <a:latin typeface="Helvetica Light"/>
              <a:cs typeface="Helvetica Light"/>
            </a:endParaRPr>
          </a:p>
        </p:txBody>
      </p:sp>
      <p:sp>
        <p:nvSpPr>
          <p:cNvPr id="18" name="TextBox 17"/>
          <p:cNvSpPr txBox="1"/>
          <p:nvPr/>
        </p:nvSpPr>
        <p:spPr>
          <a:xfrm>
            <a:off x="4096684" y="4510197"/>
            <a:ext cx="2303179" cy="1107996"/>
          </a:xfrm>
          <a:prstGeom prst="rect">
            <a:avLst/>
          </a:prstGeom>
          <a:noFill/>
        </p:spPr>
        <p:txBody>
          <a:bodyPr wrap="square" lIns="0" tIns="0" rIns="0" bIns="0" rtlCol="0" anchor="t" anchorCtr="0">
            <a:spAutoFit/>
          </a:bodyPr>
          <a:lstStyle/>
          <a:p>
            <a:pPr marL="285750" indent="-285750">
              <a:buFont typeface="Arial"/>
              <a:buChar char="•"/>
            </a:pPr>
            <a:r>
              <a:rPr lang="en-US" dirty="0">
                <a:latin typeface="Helvetica Light"/>
                <a:cs typeface="Helvetica Light"/>
              </a:rPr>
              <a:t>period</a:t>
            </a:r>
          </a:p>
          <a:p>
            <a:pPr marL="285750" indent="-285750">
              <a:buFont typeface="Arial"/>
              <a:buChar char="•"/>
            </a:pPr>
            <a:r>
              <a:rPr lang="en-US" dirty="0">
                <a:latin typeface="Helvetica Light"/>
                <a:cs typeface="Helvetica Light"/>
              </a:rPr>
              <a:t>epoch</a:t>
            </a:r>
          </a:p>
          <a:p>
            <a:pPr marL="285750" indent="-285750">
              <a:buFont typeface="Arial"/>
              <a:buChar char="•"/>
            </a:pPr>
            <a:r>
              <a:rPr lang="en-US" dirty="0">
                <a:latin typeface="Helvetica Light"/>
                <a:cs typeface="Helvetica Light"/>
              </a:rPr>
              <a:t>mass extinction</a:t>
            </a:r>
          </a:p>
          <a:p>
            <a:endParaRPr lang="en-US" dirty="0">
              <a:latin typeface="Helvetica Light"/>
              <a:cs typeface="Helvetica Light"/>
            </a:endParaRPr>
          </a:p>
        </p:txBody>
      </p:sp>
      <p:sp>
        <p:nvSpPr>
          <p:cNvPr id="13"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pic>
        <p:nvPicPr>
          <p:cNvPr id="14" name="Picture 13"/>
          <p:cNvPicPr>
            <a:picLocks noChangeAspect="1"/>
          </p:cNvPicPr>
          <p:nvPr/>
        </p:nvPicPr>
        <p:blipFill>
          <a:blip r:embed="rId2">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136184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281827"/>
            <a:ext cx="4108963" cy="4771996"/>
          </a:xfrm>
        </p:spPr>
        <p:txBody>
          <a:bodyPr lIns="0" tIns="0" numCol="1"/>
          <a:lstStyle/>
          <a:p>
            <a:pPr marL="0" indent="0">
              <a:spcAft>
                <a:spcPts val="300"/>
              </a:spcAft>
              <a:buNone/>
            </a:pPr>
            <a:r>
              <a:rPr lang="en-US" sz="2200" b="1" dirty="0">
                <a:latin typeface="Helvetica"/>
                <a:cs typeface="Helvetica"/>
              </a:rPr>
              <a:t>Review</a:t>
            </a:r>
          </a:p>
          <a:p>
            <a:r>
              <a:rPr lang="en-US" sz="1800" dirty="0">
                <a:latin typeface="Helvetica Light"/>
                <a:cs typeface="Helvetica Light"/>
              </a:rPr>
              <a:t>fossil</a:t>
            </a:r>
          </a:p>
        </p:txBody>
      </p:sp>
      <p:sp>
        <p:nvSpPr>
          <p:cNvPr id="11" name="Content Placeholder 2"/>
          <p:cNvSpPr txBox="1">
            <a:spLocks/>
          </p:cNvSpPr>
          <p:nvPr/>
        </p:nvSpPr>
        <p:spPr>
          <a:xfrm>
            <a:off x="4572000" y="1281827"/>
            <a:ext cx="4132619" cy="4771996"/>
          </a:xfrm>
          <a:prstGeom prst="rect">
            <a:avLst/>
          </a:prstGeom>
        </p:spPr>
        <p:txBody>
          <a:bodyPr vert="horz" lIns="0" tIns="0" rIns="91440" bIns="45720" numCol="1"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Font typeface="Arial"/>
              <a:buNone/>
            </a:pPr>
            <a:r>
              <a:rPr lang="en-US" sz="2200" b="1" dirty="0">
                <a:latin typeface="Helvetica"/>
                <a:cs typeface="Helvetica"/>
              </a:rPr>
              <a:t>New</a:t>
            </a:r>
          </a:p>
          <a:p>
            <a:r>
              <a:rPr lang="en-US" sz="1800" dirty="0">
                <a:latin typeface="Helvetica Light"/>
                <a:cs typeface="Helvetica Light"/>
              </a:rPr>
              <a:t>geologic time scale</a:t>
            </a:r>
          </a:p>
          <a:p>
            <a:r>
              <a:rPr lang="en-US" sz="1800" dirty="0">
                <a:latin typeface="Helvetica Light"/>
                <a:cs typeface="Helvetica Light"/>
              </a:rPr>
              <a:t>eon</a:t>
            </a:r>
          </a:p>
          <a:p>
            <a:r>
              <a:rPr lang="en-US" sz="1800" dirty="0">
                <a:latin typeface="Helvetica Light"/>
                <a:cs typeface="Helvetica Light"/>
              </a:rPr>
              <a:t>Precambrian</a:t>
            </a:r>
          </a:p>
          <a:p>
            <a:r>
              <a:rPr lang="en-US" sz="1800" dirty="0">
                <a:latin typeface="Helvetica Light"/>
                <a:cs typeface="Helvetica Light"/>
              </a:rPr>
              <a:t>era</a:t>
            </a:r>
          </a:p>
          <a:p>
            <a:r>
              <a:rPr lang="en-US" sz="1800" dirty="0">
                <a:latin typeface="Helvetica Light"/>
                <a:cs typeface="Helvetica Light"/>
              </a:rPr>
              <a:t>period</a:t>
            </a:r>
          </a:p>
          <a:p>
            <a:r>
              <a:rPr lang="en-US" sz="1800" dirty="0">
                <a:latin typeface="Helvetica Light"/>
                <a:cs typeface="Helvetica Light"/>
              </a:rPr>
              <a:t>epoch</a:t>
            </a:r>
          </a:p>
          <a:p>
            <a:r>
              <a:rPr lang="en-US" sz="1800" dirty="0">
                <a:latin typeface="Helvetica Light"/>
                <a:cs typeface="Helvetica Light"/>
              </a:rPr>
              <a:t>mass extinction</a:t>
            </a:r>
          </a:p>
          <a:p>
            <a:endParaRPr lang="en-US" sz="1800" dirty="0">
              <a:latin typeface="Helvetica Light"/>
              <a:cs typeface="Helvetica Light"/>
            </a:endParaRP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0" name="Content Placeholder 2"/>
          <p:cNvSpPr txBox="1">
            <a:spLocks/>
          </p:cNvSpPr>
          <p:nvPr/>
        </p:nvSpPr>
        <p:spPr>
          <a:xfrm>
            <a:off x="457200" y="610470"/>
            <a:ext cx="8229600" cy="51623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Font typeface="Arial"/>
              <a:buNone/>
            </a:pPr>
            <a:r>
              <a:rPr lang="en-US" sz="2800" b="1" dirty="0">
                <a:solidFill>
                  <a:srgbClr val="6600FF"/>
                </a:solidFill>
                <a:latin typeface="Helvetica"/>
                <a:cs typeface="Helvetica"/>
              </a:rPr>
              <a:t>Vocabulary</a:t>
            </a:r>
          </a:p>
        </p:txBody>
      </p:sp>
      <p:pic>
        <p:nvPicPr>
          <p:cNvPr id="12" name="Picture 11"/>
          <p:cNvPicPr>
            <a:picLocks noChangeAspect="1"/>
          </p:cNvPicPr>
          <p:nvPr/>
        </p:nvPicPr>
        <p:blipFill>
          <a:blip r:embed="rId2">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13"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Tree>
    <p:extLst>
      <p:ext uri="{BB962C8B-B14F-4D97-AF65-F5344CB8AC3E}">
        <p14:creationId xmlns:p14="http://schemas.microsoft.com/office/powerpoint/2010/main" val="569015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Organizing Time</a:t>
            </a:r>
          </a:p>
          <a:p>
            <a:pPr>
              <a:spcBef>
                <a:spcPts val="0"/>
              </a:spcBef>
              <a:spcAft>
                <a:spcPts val="1200"/>
              </a:spcAft>
            </a:pPr>
            <a:r>
              <a:rPr lang="en-US" sz="1800" dirty="0">
                <a:latin typeface="Helvetica Light"/>
                <a:cs typeface="Helvetica Light"/>
              </a:rPr>
              <a:t>Fossils are the remains, traces, or imprints of ancient organisms. By studying rock layers and the fossils within them, geologists can reconstruct aspects of Earth’s history and interpret ancient environments.</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75569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Organizing Time</a:t>
            </a:r>
          </a:p>
          <a:p>
            <a:pPr>
              <a:spcBef>
                <a:spcPts val="0"/>
              </a:spcBef>
              <a:spcAft>
                <a:spcPts val="1200"/>
              </a:spcAft>
            </a:pPr>
            <a:r>
              <a:rPr lang="en-US" sz="1800" dirty="0">
                <a:latin typeface="Helvetica Light"/>
                <a:cs typeface="Helvetica Light"/>
              </a:rPr>
              <a:t>Geologists have divided the history of Earth into time units that are based largely on the fossils contained within rocks. The time units are part of the </a:t>
            </a:r>
            <a:r>
              <a:rPr lang="en-US" sz="1800" dirty="0">
                <a:solidFill>
                  <a:srgbClr val="C00000"/>
                </a:solidFill>
                <a:latin typeface="Helvetica Light"/>
                <a:cs typeface="Helvetica Light"/>
              </a:rPr>
              <a:t>geologic time scale</a:t>
            </a:r>
            <a:r>
              <a:rPr lang="en-US" sz="1800" dirty="0">
                <a:latin typeface="Helvetica Light"/>
                <a:cs typeface="Helvetica Light"/>
              </a:rPr>
              <a:t>, a record of Earth’s history from its origin 4.6 billion years ago (</a:t>
            </a:r>
            <a:r>
              <a:rPr lang="en-US" sz="1800" dirty="0" err="1">
                <a:latin typeface="Helvetica Light"/>
                <a:cs typeface="Helvetica Light"/>
              </a:rPr>
              <a:t>bya</a:t>
            </a:r>
            <a:r>
              <a:rPr lang="en-US" sz="1800" dirty="0">
                <a:latin typeface="Helvetica Light"/>
                <a:cs typeface="Helvetica Light"/>
              </a:rPr>
              <a:t>) to the present.</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809393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Visualizing the Geologic Time Scale</a:t>
            </a:r>
            <a:endParaRPr lang="en-US" sz="2200" b="1" dirty="0">
              <a:latin typeface="Helvetica"/>
              <a:cs typeface="Helvetica"/>
            </a:endParaRPr>
          </a:p>
          <a:p>
            <a:pPr>
              <a:spcBef>
                <a:spcPts val="0"/>
              </a:spcBef>
              <a:spcAft>
                <a:spcPts val="1200"/>
              </a:spcAft>
            </a:pPr>
            <a:r>
              <a:rPr lang="en-US" sz="1800" dirty="0">
                <a:latin typeface="Helvetica Light"/>
                <a:cs typeface="Helvetica Light"/>
              </a:rPr>
              <a:t>The geologic time scale begins with Earth’s formation 4.6 </a:t>
            </a:r>
            <a:r>
              <a:rPr lang="en-US" sz="1800" dirty="0" err="1">
                <a:latin typeface="Helvetica Light"/>
                <a:cs typeface="Helvetica Light"/>
              </a:rPr>
              <a:t>bya</a:t>
            </a:r>
            <a:r>
              <a:rPr lang="en-US" sz="1800" dirty="0">
                <a:latin typeface="Helvetica Light"/>
                <a:cs typeface="Helvetica Light"/>
              </a:rPr>
              <a:t>. Geologists organize Earth’s history according to groupings called eons. Each eon contains eras, which in turn contain periods. Each period in the geologic time scale contains epochs.</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603304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200" y="1116936"/>
            <a:ext cx="8229600" cy="417896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Visualizing the Geologic Time Scale</a:t>
            </a: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338" y="1527536"/>
            <a:ext cx="533400" cy="431800"/>
          </a:xfrm>
          <a:prstGeom prst="rect">
            <a:avLst/>
          </a:prstGeom>
        </p:spPr>
      </p:pic>
      <p:sp>
        <p:nvSpPr>
          <p:cNvPr id="12"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pic>
        <p:nvPicPr>
          <p:cNvPr id="13" name="Picture 12"/>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8" name="TextBox 6">
            <a:extLst>
              <a:ext uri="{FF2B5EF4-FFF2-40B4-BE49-F238E27FC236}">
                <a16:creationId xmlns:a16="http://schemas.microsoft.com/office/drawing/2014/main" id="{65A11E84-8BDA-4A6E-960F-96607E71C70F}"/>
              </a:ext>
            </a:extLst>
          </p:cNvPr>
          <p:cNvSpPr txBox="1"/>
          <p:nvPr/>
        </p:nvSpPr>
        <p:spPr>
          <a:xfrm>
            <a:off x="938358" y="1636170"/>
            <a:ext cx="7623744" cy="64633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latin typeface="Helvetica" pitchFamily="34" charset="0"/>
              </a:rPr>
              <a:t>Go to your </a:t>
            </a:r>
            <a:r>
              <a:rPr lang="en-US" dirty="0" err="1">
                <a:latin typeface="Helvetica" pitchFamily="34" charset="0"/>
              </a:rPr>
              <a:t>ConnectED</a:t>
            </a:r>
            <a:r>
              <a:rPr lang="en-US" dirty="0">
                <a:latin typeface="Helvetica" pitchFamily="34" charset="0"/>
              </a:rPr>
              <a:t> resources to play </a:t>
            </a:r>
            <a:r>
              <a:rPr lang="en-US" b="1" i="1" dirty="0">
                <a:latin typeface="Helvetica" pitchFamily="34" charset="0"/>
              </a:rPr>
              <a:t>Animation: Visualizing the Geologic Time Scale.</a:t>
            </a:r>
          </a:p>
        </p:txBody>
      </p:sp>
    </p:spTree>
    <p:extLst>
      <p:ext uri="{BB962C8B-B14F-4D97-AF65-F5344CB8AC3E}">
        <p14:creationId xmlns:p14="http://schemas.microsoft.com/office/powerpoint/2010/main" val="380119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The Geologic Time Scale</a:t>
            </a:r>
            <a:endParaRPr lang="en-US" sz="2200" b="1" dirty="0">
              <a:latin typeface="Helvetica"/>
              <a:cs typeface="Helvetica"/>
            </a:endParaRPr>
          </a:p>
          <a:p>
            <a:pPr>
              <a:spcBef>
                <a:spcPts val="0"/>
              </a:spcBef>
              <a:spcAft>
                <a:spcPts val="1200"/>
              </a:spcAft>
            </a:pPr>
            <a:r>
              <a:rPr lang="en-US" sz="1800" dirty="0">
                <a:latin typeface="Helvetica Light"/>
                <a:cs typeface="Helvetica Light"/>
              </a:rPr>
              <a:t>The geologic time scale enables scientists to find relationships among the geological events, environmental conditions, and fossilized life-forms that are preserved in the rock record. </a:t>
            </a: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910317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The Rock Record</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a:solidFill>
                  <a:schemeClr val="tx1">
                    <a:lumMod val="65000"/>
                    <a:lumOff val="35000"/>
                  </a:schemeClr>
                </a:solidFill>
                <a:latin typeface="Helvetica"/>
                <a:cs typeface="Helvetica"/>
              </a:rPr>
              <a:t>Copyright © McGraw-Hill Education</a:t>
            </a:r>
          </a:p>
        </p:txBody>
      </p:sp>
      <p:sp>
        <p:nvSpPr>
          <p:cNvPr id="14" name="Content Placeholder 2"/>
          <p:cNvSpPr txBox="1">
            <a:spLocks/>
          </p:cNvSpPr>
          <p:nvPr/>
        </p:nvSpPr>
        <p:spPr>
          <a:xfrm>
            <a:off x="457199" y="1133344"/>
            <a:ext cx="7807911" cy="3248155"/>
          </a:xfrm>
          <a:prstGeom prst="rect">
            <a:avLst/>
          </a:prstGeom>
        </p:spPr>
        <p:txBody>
          <a:bodyPr vert="horz" lIns="0" tIns="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a:latin typeface="Helvetica"/>
                <a:cs typeface="Helvetica"/>
              </a:rPr>
              <a:t>The Geologic Time Scale</a:t>
            </a:r>
          </a:p>
          <a:p>
            <a:pPr marL="0" indent="0">
              <a:spcBef>
                <a:spcPts val="0"/>
              </a:spcBef>
              <a:spcAft>
                <a:spcPts val="600"/>
              </a:spcAft>
              <a:buNone/>
            </a:pPr>
            <a:r>
              <a:rPr lang="en-US" sz="2200" b="1" dirty="0">
                <a:latin typeface="Helvetica"/>
                <a:cs typeface="Helvetica"/>
              </a:rPr>
              <a:t>Eons</a:t>
            </a:r>
          </a:p>
          <a:p>
            <a:pPr>
              <a:spcBef>
                <a:spcPts val="0"/>
              </a:spcBef>
              <a:spcAft>
                <a:spcPts val="1200"/>
              </a:spcAft>
            </a:pPr>
            <a:r>
              <a:rPr lang="en-US" sz="1800" dirty="0">
                <a:latin typeface="Helvetica Light"/>
                <a:cs typeface="Helvetica Light"/>
              </a:rPr>
              <a:t>The time scale is divided into units called eons, eras, periods, and epochs. An </a:t>
            </a:r>
            <a:r>
              <a:rPr lang="en-US" sz="1800" dirty="0">
                <a:solidFill>
                  <a:srgbClr val="C00000"/>
                </a:solidFill>
                <a:latin typeface="Helvetica Light"/>
                <a:cs typeface="Helvetica Light"/>
              </a:rPr>
              <a:t>eon</a:t>
            </a:r>
            <a:r>
              <a:rPr lang="en-US" sz="1800" dirty="0">
                <a:latin typeface="Helvetica Light"/>
                <a:cs typeface="Helvetica Light"/>
              </a:rPr>
              <a:t> is the largest of these time units and encompasses the others. </a:t>
            </a:r>
          </a:p>
          <a:p>
            <a:pPr>
              <a:spcBef>
                <a:spcPts val="0"/>
              </a:spcBef>
              <a:spcAft>
                <a:spcPts val="1200"/>
              </a:spcAft>
            </a:pPr>
            <a:r>
              <a:rPr lang="en-US" sz="1800" dirty="0">
                <a:latin typeface="Helvetica Light"/>
                <a:cs typeface="Helvetica Light"/>
              </a:rPr>
              <a:t>They consist of the Hadean, Archean, Proterozoic, and Phanerozoic Eons. </a:t>
            </a:r>
          </a:p>
          <a:p>
            <a:pPr>
              <a:spcBef>
                <a:spcPts val="0"/>
              </a:spcBef>
              <a:spcAft>
                <a:spcPts val="1200"/>
              </a:spcAft>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spcAft>
                <a:spcPts val="1200"/>
              </a:spcAft>
              <a:buFont typeface="Arial"/>
              <a:buNone/>
            </a:pPr>
            <a:endParaRPr lang="en-US" sz="1800" dirty="0">
              <a:latin typeface="Helvetica Light"/>
              <a:cs typeface="Helvetica Light"/>
            </a:endParaRPr>
          </a:p>
          <a:p>
            <a:pPr marL="0" indent="0">
              <a:buFont typeface="Arial"/>
              <a:buNone/>
            </a:pPr>
            <a:endParaRPr lang="en-US" sz="2400" dirty="0">
              <a:latin typeface="Helvetica Light"/>
              <a:cs typeface="Helvetica Light"/>
            </a:endParaRPr>
          </a:p>
        </p:txBody>
      </p:sp>
      <p:pic>
        <p:nvPicPr>
          <p:cNvPr id="9" name="Picture 8"/>
          <p:cNvPicPr>
            <a:picLocks noChangeAspect="1"/>
          </p:cNvPicPr>
          <p:nvPr/>
        </p:nvPicPr>
        <p:blipFill>
          <a:blip r:embed="rId3">
            <a:clrChange>
              <a:clrFrom>
                <a:srgbClr val="FFFFFF"/>
              </a:clrFrom>
              <a:clrTo>
                <a:srgbClr val="FFFFFF">
                  <a:alpha val="0"/>
                </a:srgbClr>
              </a:clrTo>
            </a:clrChange>
            <a:duotone>
              <a:prstClr val="black"/>
              <a:srgbClr val="6600FF">
                <a:tint val="45000"/>
                <a:satMod val="400000"/>
              </a:srgbClr>
            </a:duotone>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649348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2564</TotalTime>
  <Words>1079</Words>
  <Application>Microsoft Macintosh PowerPoint</Application>
  <PresentationFormat>On-screen Show (4:3)</PresentationFormat>
  <Paragraphs>186</Paragraphs>
  <Slides>23</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Helvetica</vt:lpstr>
      <vt:lpstr>Helvetica Light</vt:lpstr>
      <vt:lpstr>Office Theme</vt:lpstr>
      <vt:lpstr>Section 1:  The Rock Record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McGraw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dc:title>
  <dc:creator>gatekeeper</dc:creator>
  <cp:lastModifiedBy>Microsoft Office User</cp:lastModifiedBy>
  <cp:revision>202</cp:revision>
  <cp:lastPrinted>2013-07-12T13:26:11Z</cp:lastPrinted>
  <dcterms:created xsi:type="dcterms:W3CDTF">2013-07-09T14:24:31Z</dcterms:created>
  <dcterms:modified xsi:type="dcterms:W3CDTF">2020-10-12T15:46:51Z</dcterms:modified>
</cp:coreProperties>
</file>