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97" r:id="rId2"/>
    <p:sldId id="300" r:id="rId3"/>
    <p:sldId id="301" r:id="rId4"/>
    <p:sldId id="263" r:id="rId5"/>
    <p:sldId id="433" r:id="rId6"/>
    <p:sldId id="439" r:id="rId7"/>
    <p:sldId id="415" r:id="rId8"/>
    <p:sldId id="447" r:id="rId9"/>
    <p:sldId id="440" r:id="rId10"/>
    <p:sldId id="441" r:id="rId11"/>
    <p:sldId id="442" r:id="rId12"/>
    <p:sldId id="443" r:id="rId13"/>
    <p:sldId id="448" r:id="rId14"/>
    <p:sldId id="449" r:id="rId15"/>
    <p:sldId id="450" r:id="rId16"/>
    <p:sldId id="340" r:id="rId17"/>
    <p:sldId id="451" r:id="rId18"/>
    <p:sldId id="452" r:id="rId19"/>
    <p:sldId id="453" r:id="rId20"/>
    <p:sldId id="454" r:id="rId21"/>
    <p:sldId id="30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B90000"/>
    <a:srgbClr val="6600FF"/>
    <a:srgbClr val="BF71FF"/>
    <a:srgbClr val="9B37FF"/>
    <a:srgbClr val="9CCB0D"/>
    <a:srgbClr val="A6D70E"/>
    <a:srgbClr val="8DD705"/>
    <a:srgbClr val="86CB07"/>
    <a:srgbClr val="73BF08"/>
    <a:srgbClr val="6DB3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snapToObjects="1">
      <p:cViewPr varScale="1">
        <p:scale>
          <a:sx n="108" d="100"/>
          <a:sy n="108" d="100"/>
        </p:scale>
        <p:origin x="176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E118-157F-40EC-839F-8334167B73AB}" type="datetimeFigureOut">
              <a:rPr lang="en-US" smtClean="0"/>
              <a:t>10/12/20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AC0E8-3B03-41EA-864C-1366957DF614}" type="slidenum">
              <a:rPr lang="en-US" smtClean="0"/>
              <a:t>‹#›</a:t>
            </a:fld>
            <a:endParaRPr lang="en-US"/>
          </a:p>
        </p:txBody>
      </p:sp>
    </p:spTree>
    <p:extLst>
      <p:ext uri="{BB962C8B-B14F-4D97-AF65-F5344CB8AC3E}">
        <p14:creationId xmlns:p14="http://schemas.microsoft.com/office/powerpoint/2010/main" val="215058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13</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14</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20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5</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6</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7</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8</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9</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10</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11</a:t>
            </a:fld>
            <a:endParaRPr lang="en-US"/>
          </a:p>
        </p:txBody>
      </p:sp>
    </p:spTree>
    <p:extLst>
      <p:ext uri="{BB962C8B-B14F-4D97-AF65-F5344CB8AC3E}">
        <p14:creationId xmlns:p14="http://schemas.microsoft.com/office/powerpoint/2010/main" val="223681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AC0E8-3B03-41EA-864C-1366957DF614}" type="slidenum">
              <a:rPr lang="en-US" smtClean="0"/>
              <a:t>12</a:t>
            </a:fld>
            <a:endParaRPr lang="en-US"/>
          </a:p>
        </p:txBody>
      </p:sp>
    </p:spTree>
    <p:extLst>
      <p:ext uri="{BB962C8B-B14F-4D97-AF65-F5344CB8AC3E}">
        <p14:creationId xmlns:p14="http://schemas.microsoft.com/office/powerpoint/2010/main" val="223681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CDF1B3-84ED-1A4A-A5E2-67B782020111}"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CDF1B3-84ED-1A4A-A5E2-67B782020111}" type="datetimeFigureOut">
              <a:rPr lang="en-US" smtClean="0"/>
              <a:t>10/12/20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CDF1B3-84ED-1A4A-A5E2-67B782020111}" type="datetimeFigureOut">
              <a:rPr lang="en-US" smtClean="0"/>
              <a:t>10/12/20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10/12/20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10/12/20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000" dirty="0">
                <a:latin typeface="Helvetica Light"/>
                <a:cs typeface="Helvetica Light"/>
              </a:rPr>
              <a:t>Scientists use geologic principles to learn the sequence in which geologic events occurred.</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a:solidFill>
                  <a:schemeClr val="tx1">
                    <a:lumMod val="50000"/>
                    <a:lumOff val="50000"/>
                  </a:schemeClr>
                </a:solidFill>
                <a:latin typeface="Helvetica"/>
                <a:cs typeface="Helvetica"/>
              </a:rPr>
              <a:t>Section 2:  </a:t>
            </a:r>
            <a:r>
              <a:rPr lang="en-US" sz="1800" dirty="0">
                <a:solidFill>
                  <a:schemeClr val="tx1">
                    <a:lumMod val="50000"/>
                    <a:lumOff val="50000"/>
                  </a:schemeClr>
                </a:solidFill>
                <a:latin typeface="Helvetica"/>
                <a:cs typeface="Helvetica"/>
              </a:rPr>
              <a:t>Relative-Age Dating</a:t>
            </a:r>
            <a:br>
              <a:rPr lang="en-US" sz="1800" dirty="0">
                <a:solidFill>
                  <a:schemeClr val="tx1">
                    <a:lumMod val="50000"/>
                    <a:lumOff val="50000"/>
                  </a:schemeClr>
                </a:solidFill>
                <a:latin typeface="Helvetica"/>
                <a:cs typeface="Helvetica"/>
              </a:rPr>
            </a:br>
            <a:br>
              <a:rPr lang="en-US" sz="1800" dirty="0">
                <a:solidFill>
                  <a:schemeClr val="tx1">
                    <a:lumMod val="50000"/>
                    <a:lumOff val="50000"/>
                  </a:schemeClr>
                </a:solidFill>
                <a:latin typeface="Helvetica"/>
                <a:cs typeface="Helvetica"/>
              </a:rPr>
            </a:br>
            <a:endParaRPr lang="en-US" sz="1800" dirty="0">
              <a:solidFill>
                <a:schemeClr val="tx1">
                  <a:lumMod val="50000"/>
                  <a:lumOff val="50000"/>
                </a:schemeClr>
              </a:solidFill>
              <a:latin typeface="Helvetica"/>
              <a:cs typeface="Helvetica"/>
            </a:endParaRP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25952939"/>
              </p:ext>
            </p:extLst>
          </p:nvPr>
        </p:nvGraphicFramePr>
        <p:xfrm>
          <a:off x="477520" y="2809198"/>
          <a:ext cx="8229600" cy="281305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26741">
                <a:tc>
                  <a:txBody>
                    <a:bodyPr/>
                    <a:lstStyle/>
                    <a:p>
                      <a:pPr algn="ctr"/>
                      <a:r>
                        <a:rPr lang="en-US" sz="1200" b="1" i="0" dirty="0">
                          <a:solidFill>
                            <a:schemeClr val="tx1"/>
                          </a:solidFill>
                          <a:latin typeface="Helvetica"/>
                          <a:cs typeface="Helvetica"/>
                        </a:rPr>
                        <a:t>K</a:t>
                      </a:r>
                    </a:p>
                    <a:p>
                      <a:pPr algn="ctr"/>
                      <a:r>
                        <a:rPr lang="en-US" sz="1200" b="0" i="1" dirty="0">
                          <a:solidFill>
                            <a:schemeClr val="tx1"/>
                          </a:solidFill>
                          <a:latin typeface="Helvetica Light"/>
                          <a:cs typeface="Helvetica Light"/>
                        </a:rPr>
                        <a:t>What I Know</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a:solidFill>
                            <a:schemeClr val="tx1"/>
                          </a:solidFill>
                          <a:latin typeface="Helvetica"/>
                          <a:cs typeface="Helvetica"/>
                        </a:rPr>
                        <a:t>W</a:t>
                      </a:r>
                    </a:p>
                    <a:p>
                      <a:pPr algn="ctr"/>
                      <a:r>
                        <a:rPr lang="en-US" sz="1200" b="0" i="1" dirty="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a:solidFill>
                            <a:schemeClr val="tx1"/>
                          </a:solidFill>
                          <a:latin typeface="Helvetica"/>
                          <a:cs typeface="Helvetica"/>
                        </a:rPr>
                        <a:t>L</a:t>
                      </a:r>
                    </a:p>
                    <a:p>
                      <a:pPr algn="ctr"/>
                      <a:r>
                        <a:rPr lang="en-US" sz="1200" b="0" i="1">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55851">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478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Cross-cutting relationships</a:t>
            </a:r>
          </a:p>
          <a:p>
            <a:pPr>
              <a:spcBef>
                <a:spcPts val="0"/>
              </a:spcBef>
              <a:spcAft>
                <a:spcPts val="1200"/>
              </a:spcAft>
              <a:buClr>
                <a:schemeClr val="tx1"/>
              </a:buClr>
            </a:pPr>
            <a:r>
              <a:rPr lang="en-US" sz="1800" dirty="0">
                <a:latin typeface="Helvetica Light"/>
                <a:cs typeface="Helvetica Light"/>
              </a:rPr>
              <a:t>The principle of </a:t>
            </a:r>
            <a:r>
              <a:rPr lang="en-US" sz="1800" dirty="0">
                <a:solidFill>
                  <a:srgbClr val="C00000"/>
                </a:solidFill>
                <a:latin typeface="Helvetica Light"/>
                <a:cs typeface="Helvetica Light"/>
              </a:rPr>
              <a:t>cross-cutting relationships </a:t>
            </a:r>
            <a:r>
              <a:rPr lang="en-US" sz="1800" dirty="0">
                <a:latin typeface="Helvetica Light"/>
                <a:cs typeface="Helvetica Light"/>
              </a:rPr>
              <a:t>states that an intrusion is younger than the rock it cuts across.</a:t>
            </a:r>
          </a:p>
          <a:p>
            <a:pPr>
              <a:spcBef>
                <a:spcPts val="0"/>
              </a:spcBef>
              <a:spcAft>
                <a:spcPts val="1200"/>
              </a:spcAft>
              <a:buClr>
                <a:schemeClr val="tx1"/>
              </a:buClr>
            </a:pPr>
            <a:r>
              <a:rPr lang="en-US" sz="1800" dirty="0">
                <a:latin typeface="Helvetica Light"/>
                <a:cs typeface="Helvetica Light"/>
              </a:rPr>
              <a:t>The principle of cross-cutting relationships also applies to faults. </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4399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Inclusions</a:t>
            </a:r>
          </a:p>
          <a:p>
            <a:pPr>
              <a:spcBef>
                <a:spcPts val="0"/>
              </a:spcBef>
              <a:spcAft>
                <a:spcPts val="1200"/>
              </a:spcAft>
            </a:pPr>
            <a:r>
              <a:rPr lang="en-US" sz="1800" dirty="0">
                <a:latin typeface="Helvetica Light"/>
                <a:cs typeface="Helvetica Light"/>
              </a:rPr>
              <a:t>The </a:t>
            </a:r>
            <a:r>
              <a:rPr lang="en-US" sz="1800" dirty="0">
                <a:solidFill>
                  <a:srgbClr val="C00000"/>
                </a:solidFill>
                <a:latin typeface="Helvetica Light"/>
                <a:cs typeface="Helvetica Light"/>
              </a:rPr>
              <a:t>principle of inclusions </a:t>
            </a:r>
            <a:r>
              <a:rPr lang="en-US" sz="1800" dirty="0">
                <a:latin typeface="Helvetica Light"/>
                <a:cs typeface="Helvetica Light"/>
              </a:rPr>
              <a:t>states that the fragments, called inclusions, in a rock layer must be older than the rock layer that contains them.</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78387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Unconformities</a:t>
            </a:r>
          </a:p>
          <a:p>
            <a:pPr>
              <a:spcBef>
                <a:spcPts val="0"/>
              </a:spcBef>
              <a:spcAft>
                <a:spcPts val="1200"/>
              </a:spcAft>
            </a:pPr>
            <a:r>
              <a:rPr lang="en-US" sz="1800" dirty="0">
                <a:latin typeface="Helvetica Light"/>
                <a:cs typeface="Helvetica Light"/>
              </a:rPr>
              <a:t>If an eroded area is covered at a later time by a new layer of sediment, the eroded surface represents a gap in the rock record. Buried surfaces of erosion are called </a:t>
            </a:r>
            <a:r>
              <a:rPr lang="en-US" sz="1800" dirty="0">
                <a:solidFill>
                  <a:srgbClr val="C00000"/>
                </a:solidFill>
                <a:latin typeface="Helvetica Light"/>
                <a:cs typeface="Helvetica Light"/>
              </a:rPr>
              <a:t>unconformities</a:t>
            </a:r>
            <a:r>
              <a:rPr lang="en-US" sz="1800" dirty="0">
                <a:latin typeface="Helvetica Light"/>
                <a:cs typeface="Helvetica Light"/>
              </a:rPr>
              <a: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691425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Unconformities</a:t>
            </a:r>
          </a:p>
          <a:p>
            <a:pPr>
              <a:spcBef>
                <a:spcPts val="0"/>
              </a:spcBef>
              <a:spcAft>
                <a:spcPts val="1200"/>
              </a:spcAft>
            </a:pPr>
            <a:r>
              <a:rPr lang="en-US" sz="1800" dirty="0">
                <a:latin typeface="Helvetica Light"/>
                <a:cs typeface="Helvetica Light"/>
              </a:rPr>
              <a:t>Scientists recognize three different types of unconformities: disconformity, nonconformity, and angular unconformity.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26527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Unconformities</a:t>
            </a:r>
          </a:p>
          <a:p>
            <a:pPr>
              <a:spcBef>
                <a:spcPts val="0"/>
              </a:spcBef>
              <a:spcAft>
                <a:spcPts val="1200"/>
              </a:spcAft>
            </a:pPr>
            <a:r>
              <a:rPr lang="en-US" sz="1800" dirty="0">
                <a:latin typeface="Helvetica Light"/>
                <a:cs typeface="Helvetica Light"/>
              </a:rPr>
              <a:t>When a horizontal layer of sedimentary rock overlies another horizontal layer of sedimentary rock after a period of erosion, the eroded surface is called a disconformity.</a:t>
            </a:r>
          </a:p>
          <a:p>
            <a:pPr>
              <a:spcBef>
                <a:spcPts val="0"/>
              </a:spcBef>
              <a:spcAft>
                <a:spcPts val="1200"/>
              </a:spcAft>
            </a:pPr>
            <a:r>
              <a:rPr lang="en-US" sz="1800" dirty="0">
                <a:latin typeface="Helvetica Light"/>
                <a:cs typeface="Helvetica Light"/>
              </a:rPr>
              <a:t>When a layer of sedimentary rock overlies a layer of igneous or metamorphic rock, the eroded surface is called a nonconformity.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31787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Unconformities</a:t>
            </a:r>
          </a:p>
          <a:p>
            <a:pPr>
              <a:spcBef>
                <a:spcPts val="0"/>
              </a:spcBef>
              <a:spcAft>
                <a:spcPts val="1200"/>
              </a:spcAft>
            </a:pPr>
            <a:r>
              <a:rPr lang="en-US" sz="1800" dirty="0">
                <a:latin typeface="Helvetica Light"/>
                <a:cs typeface="Helvetica Light"/>
              </a:rPr>
              <a:t>Horizontal layers of sedimentary rock are usually uplifted and tilted during mountain building, which exposes them to weathering and erosion. If a horizontal layer of sedimentary rock is later laid down on top of the tilted, eroded layers, the resulting unconformity is called an angular unconformity.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69682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200" y="1116936"/>
            <a:ext cx="8229600" cy="41789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Angular Unconformity</a:t>
            </a: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38" y="1527536"/>
            <a:ext cx="533400" cy="431800"/>
          </a:xfrm>
          <a:prstGeom prst="rect">
            <a:avLst/>
          </a:prstGeom>
        </p:spPr>
      </p:pic>
      <p:sp>
        <p:nvSpPr>
          <p:cNvPr id="12"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pic>
        <p:nvPicPr>
          <p:cNvPr id="13" name="Picture 12"/>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8" name="TextBox 6">
            <a:extLst>
              <a:ext uri="{FF2B5EF4-FFF2-40B4-BE49-F238E27FC236}">
                <a16:creationId xmlns:a16="http://schemas.microsoft.com/office/drawing/2014/main" id="{65A11E84-8BDA-4A6E-960F-96607E71C70F}"/>
              </a:ext>
            </a:extLst>
          </p:cNvPr>
          <p:cNvSpPr txBox="1"/>
          <p:nvPr/>
        </p:nvSpPr>
        <p:spPr>
          <a:xfrm>
            <a:off x="938359" y="1636170"/>
            <a:ext cx="762374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Helvetica" pitchFamily="34" charset="0"/>
              </a:rPr>
              <a:t>Go to your </a:t>
            </a:r>
            <a:r>
              <a:rPr lang="en-US" dirty="0" err="1">
                <a:latin typeface="Helvetica" pitchFamily="34" charset="0"/>
              </a:rPr>
              <a:t>ConnectED</a:t>
            </a:r>
            <a:r>
              <a:rPr lang="en-US" dirty="0">
                <a:latin typeface="Helvetica" pitchFamily="34" charset="0"/>
              </a:rPr>
              <a:t> resources to play </a:t>
            </a:r>
            <a:r>
              <a:rPr lang="en-US" b="1" i="1" dirty="0">
                <a:latin typeface="Helvetica" pitchFamily="34" charset="0"/>
              </a:rPr>
              <a:t>Animation: Angular Unconformity.</a:t>
            </a:r>
          </a:p>
        </p:txBody>
      </p:sp>
    </p:spTree>
    <p:extLst>
      <p:ext uri="{BB962C8B-B14F-4D97-AF65-F5344CB8AC3E}">
        <p14:creationId xmlns:p14="http://schemas.microsoft.com/office/powerpoint/2010/main" val="157165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Correlation</a:t>
            </a:r>
          </a:p>
          <a:p>
            <a:pPr>
              <a:spcBef>
                <a:spcPts val="0"/>
              </a:spcBef>
              <a:spcAft>
                <a:spcPts val="1200"/>
              </a:spcAft>
              <a:buClr>
                <a:schemeClr val="tx1"/>
              </a:buClr>
            </a:pPr>
            <a:r>
              <a:rPr lang="en-US" sz="1800" dirty="0">
                <a:solidFill>
                  <a:srgbClr val="C00000"/>
                </a:solidFill>
                <a:latin typeface="Helvetica Light"/>
                <a:cs typeface="Helvetica Light"/>
              </a:rPr>
              <a:t>Correlation</a:t>
            </a:r>
            <a:r>
              <a:rPr lang="en-US" sz="1800" dirty="0">
                <a:latin typeface="Helvetica Light"/>
                <a:cs typeface="Helvetica Light"/>
              </a:rPr>
              <a:t> is the matching of unique rock outcrops or fossils exposed in one geographic region to similar outcrops exposed in other geographic regions.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31076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4410076" cy="4429256"/>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Correlation</a:t>
            </a:r>
          </a:p>
          <a:p>
            <a:pPr>
              <a:spcBef>
                <a:spcPts val="0"/>
              </a:spcBef>
              <a:spcAft>
                <a:spcPts val="1200"/>
              </a:spcAft>
              <a:buClr>
                <a:schemeClr val="tx1"/>
              </a:buClr>
            </a:pPr>
            <a:r>
              <a:rPr lang="en-US" sz="1800" dirty="0">
                <a:latin typeface="Helvetica Light"/>
                <a:cs typeface="Helvetica Light"/>
              </a:rPr>
              <a:t>Through correlation of many different layers of rocks, geologists have determined that Zion National Park, Bryce Canyon, and the Grand Canyon are all part of one layered sequence called the Grand Staircase.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338" y="2405063"/>
            <a:ext cx="31527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43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Correlation</a:t>
            </a:r>
          </a:p>
          <a:p>
            <a:pPr>
              <a:spcBef>
                <a:spcPts val="0"/>
              </a:spcBef>
              <a:spcAft>
                <a:spcPts val="1200"/>
              </a:spcAft>
              <a:buClr>
                <a:schemeClr val="tx1"/>
              </a:buClr>
            </a:pPr>
            <a:r>
              <a:rPr lang="en-US" sz="1800" dirty="0">
                <a:latin typeface="Helvetica Light"/>
                <a:cs typeface="Helvetica Light"/>
              </a:rPr>
              <a:t>A </a:t>
            </a:r>
            <a:r>
              <a:rPr lang="en-US" sz="1800" dirty="0">
                <a:solidFill>
                  <a:srgbClr val="C00000"/>
                </a:solidFill>
                <a:latin typeface="Helvetica Light"/>
                <a:cs typeface="Helvetica Light"/>
              </a:rPr>
              <a:t>key bed </a:t>
            </a:r>
            <a:r>
              <a:rPr lang="en-US" sz="1800" dirty="0">
                <a:latin typeface="Helvetica Light"/>
                <a:cs typeface="Helvetica Light"/>
              </a:rPr>
              <a:t>is a rock or sediment layer that serves as a time marker in the rock record and results from volcanic ash or meteorite-impact debris that spread out and covered large areas of Earth.</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1165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38150" y="620503"/>
            <a:ext cx="8229600" cy="4685576"/>
          </a:xfrm>
        </p:spPr>
        <p:txBody>
          <a:bodyPr lIns="0" tIns="0" rIns="0" bIns="0"/>
          <a:lstStyle/>
          <a:p>
            <a:pPr marL="0" indent="0">
              <a:spcAft>
                <a:spcPts val="1000"/>
              </a:spcAft>
              <a:buNone/>
            </a:pPr>
            <a:r>
              <a:rPr lang="en-US" sz="2800" b="1" dirty="0">
                <a:solidFill>
                  <a:srgbClr val="6600FF"/>
                </a:solidFill>
                <a:latin typeface="Helvetica"/>
                <a:cs typeface="Helvetica"/>
              </a:rPr>
              <a:t>Essential Questions</a:t>
            </a:r>
          </a:p>
          <a:p>
            <a:pPr>
              <a:spcAft>
                <a:spcPts val="1200"/>
              </a:spcAft>
            </a:pPr>
            <a:r>
              <a:rPr lang="en-US" sz="1800" dirty="0">
                <a:latin typeface="Helvetica Light"/>
                <a:cs typeface="Helvetica Light"/>
              </a:rPr>
              <a:t>How is uniformitarianism defined and what is its importance to geology?</a:t>
            </a:r>
          </a:p>
          <a:p>
            <a:pPr>
              <a:spcAft>
                <a:spcPts val="1200"/>
              </a:spcAft>
            </a:pPr>
            <a:r>
              <a:rPr lang="en-US" sz="1800" dirty="0">
                <a:latin typeface="Helvetica Light"/>
                <a:cs typeface="Helvetica Light"/>
              </a:rPr>
              <a:t>What geologic principles are used to interpret rock sequences and determine relative ages?</a:t>
            </a:r>
          </a:p>
          <a:p>
            <a:pPr>
              <a:spcAft>
                <a:spcPts val="1200"/>
              </a:spcAft>
            </a:pPr>
            <a:r>
              <a:rPr lang="en-US" sz="1800" dirty="0">
                <a:latin typeface="Helvetica Light"/>
                <a:cs typeface="Helvetica Light"/>
              </a:rPr>
              <a:t>What are the different types of unconformities and how do they differ?</a:t>
            </a:r>
          </a:p>
          <a:p>
            <a:pPr>
              <a:spcAft>
                <a:spcPts val="1200"/>
              </a:spcAft>
            </a:pPr>
            <a:r>
              <a:rPr lang="en-US" sz="1800" dirty="0">
                <a:latin typeface="Helvetica Light"/>
                <a:cs typeface="Helvetica Light"/>
              </a:rPr>
              <a:t>How do scientists use correlation to understand the history of a region?</a:t>
            </a:r>
          </a:p>
          <a:p>
            <a:pPr>
              <a:spcAft>
                <a:spcPts val="1200"/>
              </a:spcAft>
            </a:pPr>
            <a:endParaRPr lang="en-US" sz="1800" dirty="0">
              <a:latin typeface="Helvetica Light"/>
              <a:cs typeface="Helvetica Light"/>
            </a:endParaRP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1"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Tree>
    <p:extLst>
      <p:ext uri="{BB962C8B-B14F-4D97-AF65-F5344CB8AC3E}">
        <p14:creationId xmlns:p14="http://schemas.microsoft.com/office/powerpoint/2010/main" val="18766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Correlation</a:t>
            </a:r>
          </a:p>
          <a:p>
            <a:pPr>
              <a:spcBef>
                <a:spcPts val="0"/>
              </a:spcBef>
              <a:spcAft>
                <a:spcPts val="1200"/>
              </a:spcAft>
              <a:buClr>
                <a:schemeClr val="tx1"/>
              </a:buClr>
            </a:pPr>
            <a:r>
              <a:rPr lang="en-US" sz="1800" dirty="0">
                <a:latin typeface="Helvetica Light"/>
                <a:cs typeface="Helvetica Light"/>
              </a:rPr>
              <a:t>Correlating fossils from rock layers in one	location to rock layers in another location shows that the layers were deposited during roughly the same time period, even though the layers are of different material.</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891" y="3305174"/>
            <a:ext cx="4660525" cy="268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88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2" name="Content Placeholder 2"/>
          <p:cNvSpPr>
            <a:spLocks noGrp="1"/>
          </p:cNvSpPr>
          <p:nvPr>
            <p:ph idx="1"/>
          </p:nvPr>
        </p:nvSpPr>
        <p:spPr>
          <a:xfrm>
            <a:off x="457200" y="1011027"/>
            <a:ext cx="8229600" cy="3513347"/>
          </a:xfrm>
        </p:spPr>
        <p:txBody>
          <a:bodyPr lIns="0" tIns="0" rIns="0" bIns="0">
            <a:normAutofit fontScale="92500" lnSpcReduction="10000"/>
          </a:bodyPr>
          <a:lstStyle/>
          <a:p>
            <a:pPr marL="0" indent="0">
              <a:spcAft>
                <a:spcPts val="1000"/>
              </a:spcAft>
              <a:buNone/>
            </a:pPr>
            <a:r>
              <a:rPr lang="en-US" sz="3300" b="1" dirty="0">
                <a:solidFill>
                  <a:srgbClr val="6600FF"/>
                </a:solidFill>
                <a:latin typeface="Helvetica"/>
                <a:cs typeface="Helvetica"/>
              </a:rPr>
              <a:t>Review</a:t>
            </a:r>
            <a:endParaRPr lang="en-US" sz="2800" b="1" dirty="0">
              <a:solidFill>
                <a:srgbClr val="6600FF"/>
              </a:solidFill>
              <a:latin typeface="Helvetica"/>
              <a:cs typeface="Helvetica"/>
            </a:endParaRPr>
          </a:p>
          <a:p>
            <a:pPr marL="0" indent="0">
              <a:spcAft>
                <a:spcPts val="300"/>
              </a:spcAft>
              <a:buNone/>
            </a:pPr>
            <a:r>
              <a:rPr lang="en-US" sz="2400" b="1" dirty="0">
                <a:solidFill>
                  <a:srgbClr val="000000"/>
                </a:solidFill>
                <a:latin typeface="Helvetica"/>
                <a:cs typeface="Helvetica"/>
              </a:rPr>
              <a:t>Essential Questions</a:t>
            </a:r>
          </a:p>
          <a:p>
            <a:pPr>
              <a:spcAft>
                <a:spcPts val="1200"/>
              </a:spcAft>
            </a:pPr>
            <a:r>
              <a:rPr lang="en-US" sz="1800" dirty="0">
                <a:latin typeface="Helvetica Light"/>
                <a:cs typeface="Helvetica Light"/>
              </a:rPr>
              <a:t>How is uniformitarianism defined and what is its importance to geology?</a:t>
            </a:r>
          </a:p>
          <a:p>
            <a:pPr>
              <a:spcAft>
                <a:spcPts val="1200"/>
              </a:spcAft>
            </a:pPr>
            <a:r>
              <a:rPr lang="en-US" sz="1800" dirty="0">
                <a:latin typeface="Helvetica Light"/>
                <a:cs typeface="Helvetica Light"/>
              </a:rPr>
              <a:t>What geologic principles are used to interpret rock sequences and determine relative ages?</a:t>
            </a:r>
          </a:p>
          <a:p>
            <a:pPr>
              <a:spcAft>
                <a:spcPts val="1200"/>
              </a:spcAft>
            </a:pPr>
            <a:r>
              <a:rPr lang="en-US" sz="1800" dirty="0">
                <a:latin typeface="Helvetica Light"/>
                <a:cs typeface="Helvetica Light"/>
              </a:rPr>
              <a:t>What are the different types of unconformities and how do they differ?</a:t>
            </a:r>
          </a:p>
          <a:p>
            <a:pPr>
              <a:spcAft>
                <a:spcPts val="1200"/>
              </a:spcAft>
            </a:pPr>
            <a:r>
              <a:rPr lang="en-US" sz="1800" dirty="0">
                <a:latin typeface="Helvetica Light"/>
                <a:cs typeface="Helvetica Light"/>
              </a:rPr>
              <a:t>How do scientists use correlation to understand the history of a region?</a:t>
            </a:r>
          </a:p>
          <a:p>
            <a:pPr marL="0" indent="0">
              <a:spcBef>
                <a:spcPts val="1200"/>
              </a:spcBef>
              <a:spcAft>
                <a:spcPts val="300"/>
              </a:spcAft>
              <a:buNone/>
            </a:pPr>
            <a:r>
              <a:rPr lang="en-US" sz="2400" b="1" dirty="0">
                <a:solidFill>
                  <a:srgbClr val="000000"/>
                </a:solidFill>
                <a:latin typeface="Helvetica" pitchFamily="34" charset="0"/>
                <a:cs typeface="Helvetica" pitchFamily="34" charset="0"/>
              </a:rPr>
              <a:t>Vocabulary</a:t>
            </a:r>
            <a:endParaRPr lang="en-US" sz="2400" dirty="0">
              <a:latin typeface="Helvetica" pitchFamily="34" charset="0"/>
              <a:cs typeface="Helvetica" pitchFamily="34" charset="0"/>
            </a:endParaRPr>
          </a:p>
          <a:p>
            <a:pPr marL="0" indent="0">
              <a:buNone/>
            </a:pPr>
            <a:endParaRPr lang="en-US" sz="2400" dirty="0">
              <a:latin typeface="Helvetica Light"/>
              <a:cs typeface="Helvetica Light"/>
            </a:endParaRPr>
          </a:p>
        </p:txBody>
      </p:sp>
      <p:sp>
        <p:nvSpPr>
          <p:cNvPr id="17" name="TextBox 16"/>
          <p:cNvSpPr txBox="1"/>
          <p:nvPr/>
        </p:nvSpPr>
        <p:spPr>
          <a:xfrm>
            <a:off x="457200" y="4524374"/>
            <a:ext cx="3571875" cy="1384995"/>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uniformitarianism</a:t>
            </a:r>
          </a:p>
          <a:p>
            <a:pPr marL="285750" indent="-285750">
              <a:buFont typeface="Arial"/>
              <a:buChar char="•"/>
            </a:pPr>
            <a:r>
              <a:rPr lang="en-US" dirty="0">
                <a:latin typeface="Helvetica Light"/>
                <a:cs typeface="Helvetica Light"/>
              </a:rPr>
              <a:t>relative-age dating</a:t>
            </a:r>
          </a:p>
          <a:p>
            <a:pPr marL="285750" indent="-285750">
              <a:buFont typeface="Arial"/>
              <a:buChar char="•"/>
            </a:pPr>
            <a:r>
              <a:rPr lang="en-US" dirty="0">
                <a:latin typeface="Helvetica Light"/>
                <a:cs typeface="Helvetica Light"/>
              </a:rPr>
              <a:t>original horizontality</a:t>
            </a:r>
          </a:p>
          <a:p>
            <a:pPr marL="285750" indent="-285750">
              <a:buFont typeface="Arial"/>
              <a:buChar char="•"/>
            </a:pPr>
            <a:r>
              <a:rPr lang="en-US" dirty="0">
                <a:latin typeface="Helvetica Light"/>
                <a:cs typeface="Helvetica Light"/>
              </a:rPr>
              <a:t>superposition</a:t>
            </a:r>
          </a:p>
          <a:p>
            <a:pPr marL="285750" indent="-285750">
              <a:buFont typeface="Arial"/>
              <a:buChar char="•"/>
            </a:pPr>
            <a:r>
              <a:rPr lang="en-US" dirty="0">
                <a:latin typeface="Helvetica Light"/>
                <a:cs typeface="Helvetica Light"/>
              </a:rPr>
              <a:t>cross-cutting relationship</a:t>
            </a:r>
          </a:p>
        </p:txBody>
      </p:sp>
      <p:sp>
        <p:nvSpPr>
          <p:cNvPr id="18" name="TextBox 17"/>
          <p:cNvSpPr txBox="1"/>
          <p:nvPr/>
        </p:nvSpPr>
        <p:spPr>
          <a:xfrm>
            <a:off x="4335746" y="4524373"/>
            <a:ext cx="3922429" cy="1938992"/>
          </a:xfrm>
          <a:prstGeom prst="rect">
            <a:avLst/>
          </a:prstGeom>
          <a:noFill/>
        </p:spPr>
        <p:txBody>
          <a:bodyPr wrap="square" lIns="0" tIns="0" rIns="0" bIns="0" rtlCol="0" anchor="t" anchorCtr="0">
            <a:spAutoFit/>
          </a:bodyPr>
          <a:lstStyle/>
          <a:p>
            <a:pPr marL="285750" indent="-285750">
              <a:buFont typeface="Arial"/>
              <a:buChar char="•"/>
            </a:pPr>
            <a:r>
              <a:rPr lang="en-US" dirty="0">
                <a:latin typeface="Helvetica Light"/>
                <a:cs typeface="Helvetica Light"/>
              </a:rPr>
              <a:t>principle of inclusions</a:t>
            </a:r>
          </a:p>
          <a:p>
            <a:pPr marL="285750" indent="-285750">
              <a:buFont typeface="Arial"/>
              <a:buChar char="•"/>
            </a:pPr>
            <a:r>
              <a:rPr lang="en-US" dirty="0">
                <a:latin typeface="Helvetica Light"/>
                <a:cs typeface="Helvetica Light"/>
              </a:rPr>
              <a:t>unconformity</a:t>
            </a:r>
          </a:p>
          <a:p>
            <a:pPr marL="285750" indent="-285750">
              <a:buFont typeface="Arial"/>
              <a:buChar char="•"/>
            </a:pPr>
            <a:r>
              <a:rPr lang="en-US" dirty="0">
                <a:latin typeface="Helvetica Light"/>
                <a:cs typeface="Helvetica Light"/>
              </a:rPr>
              <a:t>correlation</a:t>
            </a:r>
          </a:p>
          <a:p>
            <a:pPr marL="285750" indent="-285750">
              <a:buFont typeface="Arial"/>
              <a:buChar char="•"/>
            </a:pPr>
            <a:r>
              <a:rPr lang="en-US" dirty="0">
                <a:latin typeface="Helvetica Light"/>
                <a:cs typeface="Helvetica Light"/>
              </a:rPr>
              <a:t>key bed</a:t>
            </a:r>
          </a:p>
          <a:p>
            <a:pPr marL="285750" indent="-285750">
              <a:buFont typeface="Arial"/>
              <a:buChar char="•"/>
            </a:pPr>
            <a:endParaRPr lang="en-US" dirty="0">
              <a:latin typeface="Helvetica Light"/>
              <a:cs typeface="Helvetica Light"/>
            </a:endParaRPr>
          </a:p>
          <a:p>
            <a:pPr marL="285750" indent="-285750">
              <a:buFont typeface="Arial"/>
              <a:buChar char="•"/>
            </a:pPr>
            <a:endParaRPr lang="en-US" dirty="0">
              <a:latin typeface="Helvetica Light"/>
              <a:cs typeface="Helvetica Light"/>
            </a:endParaRPr>
          </a:p>
          <a:p>
            <a:endParaRPr lang="en-US" dirty="0">
              <a:latin typeface="Helvetica Light"/>
              <a:cs typeface="Helvetica Light"/>
            </a:endParaRPr>
          </a:p>
        </p:txBody>
      </p:sp>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pic>
        <p:nvPicPr>
          <p:cNvPr id="14" name="Picture 1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3618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81827"/>
            <a:ext cx="4108963" cy="4771996"/>
          </a:xfrm>
        </p:spPr>
        <p:txBody>
          <a:bodyPr lIns="0" tIns="0" numCol="1"/>
          <a:lstStyle/>
          <a:p>
            <a:pPr marL="0" indent="0">
              <a:spcAft>
                <a:spcPts val="300"/>
              </a:spcAft>
              <a:buNone/>
            </a:pPr>
            <a:r>
              <a:rPr lang="en-US" sz="2200" b="1" dirty="0">
                <a:latin typeface="Helvetica"/>
                <a:cs typeface="Helvetica"/>
              </a:rPr>
              <a:t>Review</a:t>
            </a:r>
          </a:p>
          <a:p>
            <a:r>
              <a:rPr lang="en-US" sz="1800" dirty="0">
                <a:latin typeface="Helvetica Light"/>
                <a:cs typeface="Helvetica Light"/>
              </a:rPr>
              <a:t>granite</a:t>
            </a:r>
          </a:p>
        </p:txBody>
      </p:sp>
      <p:sp>
        <p:nvSpPr>
          <p:cNvPr id="11" name="Content Placeholder 2"/>
          <p:cNvSpPr txBox="1">
            <a:spLocks/>
          </p:cNvSpPr>
          <p:nvPr/>
        </p:nvSpPr>
        <p:spPr>
          <a:xfrm>
            <a:off x="4572000" y="1281827"/>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a:latin typeface="Helvetica"/>
                <a:cs typeface="Helvetica"/>
              </a:rPr>
              <a:t>New</a:t>
            </a:r>
          </a:p>
          <a:p>
            <a:r>
              <a:rPr lang="en-US" sz="1800" dirty="0">
                <a:latin typeface="Helvetica Light"/>
                <a:cs typeface="Helvetica Light"/>
              </a:rPr>
              <a:t>uniformitarianism</a:t>
            </a:r>
          </a:p>
          <a:p>
            <a:r>
              <a:rPr lang="en-US" sz="1800" dirty="0">
                <a:latin typeface="Helvetica Light"/>
                <a:cs typeface="Helvetica Light"/>
              </a:rPr>
              <a:t>relative-age dating</a:t>
            </a:r>
          </a:p>
          <a:p>
            <a:r>
              <a:rPr lang="en-US" sz="1800" dirty="0">
                <a:latin typeface="Helvetica Light"/>
                <a:cs typeface="Helvetica Light"/>
              </a:rPr>
              <a:t>original horizontality</a:t>
            </a:r>
          </a:p>
          <a:p>
            <a:r>
              <a:rPr lang="en-US" sz="1800" dirty="0">
                <a:latin typeface="Helvetica Light"/>
                <a:cs typeface="Helvetica Light"/>
              </a:rPr>
              <a:t>superposition</a:t>
            </a:r>
          </a:p>
          <a:p>
            <a:r>
              <a:rPr lang="en-US" sz="1800" dirty="0">
                <a:latin typeface="Helvetica Light"/>
                <a:cs typeface="Helvetica Light"/>
              </a:rPr>
              <a:t>cross-cutting relationship</a:t>
            </a:r>
          </a:p>
          <a:p>
            <a:r>
              <a:rPr lang="en-US" sz="1800" dirty="0">
                <a:latin typeface="Helvetica Light"/>
                <a:cs typeface="Helvetica Light"/>
              </a:rPr>
              <a:t>principle of inclusions</a:t>
            </a:r>
          </a:p>
          <a:p>
            <a:r>
              <a:rPr lang="en-US" sz="1800" dirty="0">
                <a:latin typeface="Helvetica Light"/>
                <a:cs typeface="Helvetica Light"/>
              </a:rPr>
              <a:t>unconformity</a:t>
            </a:r>
          </a:p>
          <a:p>
            <a:r>
              <a:rPr lang="en-US" sz="1800" dirty="0">
                <a:latin typeface="Helvetica Light"/>
                <a:cs typeface="Helvetica Light"/>
              </a:rPr>
              <a:t>correlation</a:t>
            </a:r>
          </a:p>
          <a:p>
            <a:r>
              <a:rPr lang="en-US" sz="1800" dirty="0">
                <a:latin typeface="Helvetica Light"/>
                <a:cs typeface="Helvetica Light"/>
              </a:rPr>
              <a:t>key bed</a:t>
            </a:r>
          </a:p>
          <a:p>
            <a:endParaRPr lang="en-US" sz="1800" dirty="0">
              <a:latin typeface="Helvetica Light"/>
              <a:cs typeface="Helvetica Light"/>
            </a:endParaRPr>
          </a:p>
          <a:p>
            <a:pPr marL="0" indent="0">
              <a:buNone/>
            </a:pPr>
            <a:endParaRPr lang="en-US" sz="1800" dirty="0">
              <a:latin typeface="Helvetica Light"/>
              <a:cs typeface="Helvetica Light"/>
            </a:endParaRPr>
          </a:p>
          <a:p>
            <a:pPr marL="0" indent="0">
              <a:buNone/>
            </a:pPr>
            <a:endParaRPr lang="en-US" sz="1800" dirty="0">
              <a:latin typeface="Helvetica Light"/>
              <a:cs typeface="Helvetica Light"/>
            </a:endParaRP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0" name="Content Placeholder 2"/>
          <p:cNvSpPr txBox="1">
            <a:spLocks/>
          </p:cNvSpPr>
          <p:nvPr/>
        </p:nvSpPr>
        <p:spPr>
          <a:xfrm>
            <a:off x="457200" y="610470"/>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a:solidFill>
                  <a:srgbClr val="6600FF"/>
                </a:solidFill>
                <a:latin typeface="Helvetica"/>
                <a:cs typeface="Helvetica"/>
              </a:rPr>
              <a:t>Vocabulary</a:t>
            </a:r>
          </a:p>
        </p:txBody>
      </p:sp>
      <p:pic>
        <p:nvPicPr>
          <p:cNvPr id="12" name="Picture 11"/>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13"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Tree>
    <p:extLst>
      <p:ext uri="{BB962C8B-B14F-4D97-AF65-F5344CB8AC3E}">
        <p14:creationId xmlns:p14="http://schemas.microsoft.com/office/powerpoint/2010/main" val="56901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Interpreting Geology</a:t>
            </a:r>
          </a:p>
          <a:p>
            <a:pPr>
              <a:spcBef>
                <a:spcPts val="0"/>
              </a:spcBef>
              <a:spcAft>
                <a:spcPts val="1200"/>
              </a:spcAft>
            </a:pPr>
            <a:r>
              <a:rPr lang="en-US" sz="1800" dirty="0">
                <a:latin typeface="Helvetica Light"/>
                <a:cs typeface="Helvetica Light"/>
              </a:rPr>
              <a:t>James Hutton, a Scottish geologist who lived in the late 1700s, attempted to explain Earth’s history in terms of geologic forces, such as erosion and sea-level changes, that operate over long stretches of time. His work helped set the stage for the development of the geologic time scale.</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7556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Interpreting Geology</a:t>
            </a:r>
          </a:p>
          <a:p>
            <a:pPr marL="0" indent="0">
              <a:spcBef>
                <a:spcPts val="0"/>
              </a:spcBef>
              <a:spcAft>
                <a:spcPts val="600"/>
              </a:spcAft>
              <a:buNone/>
            </a:pPr>
            <a:r>
              <a:rPr lang="en-US" sz="2200" b="1" dirty="0">
                <a:latin typeface="Helvetica"/>
                <a:cs typeface="Helvetica"/>
              </a:rPr>
              <a:t>Uniformitarianism</a:t>
            </a:r>
          </a:p>
          <a:p>
            <a:pPr>
              <a:spcBef>
                <a:spcPts val="0"/>
              </a:spcBef>
              <a:spcAft>
                <a:spcPts val="1200"/>
              </a:spcAft>
            </a:pPr>
            <a:r>
              <a:rPr lang="en-US" sz="1800" dirty="0">
                <a:latin typeface="Helvetica Light"/>
                <a:cs typeface="Helvetica Light"/>
              </a:rPr>
              <a:t>James Hutton’s work lies at the foundation of </a:t>
            </a:r>
            <a:r>
              <a:rPr lang="en-US" sz="1800" dirty="0">
                <a:solidFill>
                  <a:srgbClr val="C00000"/>
                </a:solidFill>
                <a:latin typeface="Helvetica Light"/>
                <a:cs typeface="Helvetica Light"/>
              </a:rPr>
              <a:t>uniformitarianism</a:t>
            </a:r>
            <a:r>
              <a:rPr lang="en-US" sz="1800" dirty="0">
                <a:latin typeface="Helvetica Light"/>
                <a:cs typeface="Helvetica Light"/>
              </a:rPr>
              <a:t>, which states that geologic processes occurring today have been occurring since Earth formed.</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3628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endParaRPr lang="en-US" sz="2200" b="1" dirty="0">
              <a:latin typeface="Helvetica"/>
              <a:cs typeface="Helvetica"/>
            </a:endParaRPr>
          </a:p>
          <a:p>
            <a:pPr>
              <a:spcBef>
                <a:spcPts val="0"/>
              </a:spcBef>
              <a:spcAft>
                <a:spcPts val="1200"/>
              </a:spcAft>
            </a:pPr>
            <a:r>
              <a:rPr lang="en-US" sz="1800" dirty="0">
                <a:latin typeface="Helvetica Light"/>
                <a:cs typeface="Helvetica Light"/>
              </a:rPr>
              <a:t>One way scientists learn about the past is by studying the order in which geologic events occurred using a method called </a:t>
            </a:r>
            <a:r>
              <a:rPr lang="en-US" sz="1800" dirty="0">
                <a:solidFill>
                  <a:srgbClr val="C00000"/>
                </a:solidFill>
                <a:latin typeface="Helvetica Light"/>
                <a:cs typeface="Helvetica Light"/>
              </a:rPr>
              <a:t>relative-age dating</a:t>
            </a:r>
            <a:r>
              <a:rPr lang="en-US" sz="1800" dirty="0">
                <a:latin typeface="Helvetica Light"/>
                <a:cs typeface="Helvetica Light"/>
              </a:rPr>
              <a:t>.</a:t>
            </a:r>
          </a:p>
          <a:p>
            <a:pPr>
              <a:spcBef>
                <a:spcPts val="0"/>
              </a:spcBef>
              <a:spcAft>
                <a:spcPts val="1200"/>
              </a:spcAft>
            </a:pPr>
            <a:r>
              <a:rPr lang="en-US" sz="1800" dirty="0">
                <a:latin typeface="Helvetica Light"/>
                <a:cs typeface="Helvetica Light"/>
              </a:rPr>
              <a:t>Scientists use several ways to determine relative ages, called the principles of relative dating. They include original horizontality, superposition, cross-cutting relationships, and inclusions.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80475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Original horizontality</a:t>
            </a:r>
          </a:p>
          <a:p>
            <a:pPr>
              <a:spcBef>
                <a:spcPts val="0"/>
              </a:spcBef>
              <a:spcAft>
                <a:spcPts val="1200"/>
              </a:spcAft>
              <a:buClr>
                <a:schemeClr val="tx1"/>
              </a:buClr>
            </a:pPr>
            <a:r>
              <a:rPr lang="en-US" sz="1800" dirty="0">
                <a:solidFill>
                  <a:srgbClr val="C00000"/>
                </a:solidFill>
                <a:latin typeface="Helvetica Light"/>
                <a:cs typeface="Helvetica Light"/>
              </a:rPr>
              <a:t>Original horizontality</a:t>
            </a:r>
            <a:r>
              <a:rPr lang="en-US" sz="1800" dirty="0">
                <a:latin typeface="Helvetica Light"/>
                <a:cs typeface="Helvetica Light"/>
              </a:rPr>
              <a:t> is the principle that sedimentary rocks are deposited in horizontal or nearly horizontal layers.</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64208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4257676" cy="4362581"/>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Original horizontality</a:t>
            </a:r>
          </a:p>
          <a:p>
            <a:pPr>
              <a:spcBef>
                <a:spcPts val="0"/>
              </a:spcBef>
              <a:spcAft>
                <a:spcPts val="1200"/>
              </a:spcAft>
              <a:buClr>
                <a:schemeClr val="tx1"/>
              </a:buClr>
            </a:pPr>
            <a:r>
              <a:rPr lang="en-US" sz="1800" dirty="0">
                <a:latin typeface="Helvetica Light"/>
                <a:cs typeface="Helvetica Light"/>
              </a:rPr>
              <a:t>The horizontal layers of the Grand Canyon were formed by deposition of sediment over millions of years. The principle of original horizontality states that the tilted strata at the bottom were formed horizontally.</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49" y="2070100"/>
            <a:ext cx="3492231"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4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Relative-Age Dating</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a:solidFill>
                  <a:schemeClr val="tx1">
                    <a:lumMod val="65000"/>
                    <a:lumOff val="35000"/>
                  </a:schemeClr>
                </a:solidFill>
                <a:latin typeface="Helvetica"/>
                <a:cs typeface="Helvetica"/>
              </a:rPr>
              <a:t>Copyright © McGraw-Hill Education</a:t>
            </a:r>
          </a:p>
        </p:txBody>
      </p:sp>
      <p:sp>
        <p:nvSpPr>
          <p:cNvPr id="14" name="Content Placeholder 2"/>
          <p:cNvSpPr txBox="1">
            <a:spLocks/>
          </p:cNvSpPr>
          <p:nvPr/>
        </p:nvSpPr>
        <p:spPr>
          <a:xfrm>
            <a:off x="457199" y="1133344"/>
            <a:ext cx="7807911" cy="3248155"/>
          </a:xfrm>
          <a:prstGeom prst="rect">
            <a:avLst/>
          </a:prstGeom>
        </p:spPr>
        <p:txBody>
          <a:bodyPr vert="horz" lIns="0" tIns="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a:latin typeface="Helvetica"/>
                <a:cs typeface="Helvetica"/>
              </a:rPr>
              <a:t>Principles for Determining Relative Age</a:t>
            </a:r>
          </a:p>
          <a:p>
            <a:pPr marL="0" indent="0">
              <a:spcBef>
                <a:spcPts val="0"/>
              </a:spcBef>
              <a:spcAft>
                <a:spcPts val="600"/>
              </a:spcAft>
              <a:buNone/>
            </a:pPr>
            <a:r>
              <a:rPr lang="en-US" sz="2200" b="1" dirty="0">
                <a:latin typeface="Helvetica"/>
                <a:cs typeface="Helvetica"/>
              </a:rPr>
              <a:t>Superposition</a:t>
            </a:r>
          </a:p>
          <a:p>
            <a:pPr>
              <a:spcBef>
                <a:spcPts val="0"/>
              </a:spcBef>
              <a:spcAft>
                <a:spcPts val="1200"/>
              </a:spcAft>
              <a:buClr>
                <a:schemeClr val="tx1"/>
              </a:buClr>
            </a:pPr>
            <a:r>
              <a:rPr lang="en-US" sz="1800" dirty="0">
                <a:solidFill>
                  <a:srgbClr val="C00000"/>
                </a:solidFill>
                <a:latin typeface="Helvetica Light"/>
                <a:cs typeface="Helvetica Light"/>
              </a:rPr>
              <a:t>Superposition</a:t>
            </a:r>
            <a:r>
              <a:rPr lang="en-US" sz="1800" dirty="0">
                <a:latin typeface="Helvetica Light"/>
                <a:cs typeface="Helvetica Light"/>
              </a:rPr>
              <a:t> is the principle that in an undisturbed rock sequence, the oldest rocks are at the bottom and each consecutive layer is younger than the layer beneath it.</a:t>
            </a:r>
          </a:p>
          <a:p>
            <a:pPr>
              <a:spcBef>
                <a:spcPts val="0"/>
              </a:spcBef>
              <a:spcAft>
                <a:spcPts val="1200"/>
              </a:spcAft>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spcAft>
                <a:spcPts val="1200"/>
              </a:spcAft>
              <a:buFont typeface="Arial"/>
              <a:buNone/>
            </a:pPr>
            <a:endParaRPr lang="en-US" sz="1800" dirty="0">
              <a:latin typeface="Helvetica Light"/>
              <a:cs typeface="Helvetica Light"/>
            </a:endParaRPr>
          </a:p>
          <a:p>
            <a:pPr marL="0" indent="0">
              <a:buFont typeface="Arial"/>
              <a:buNone/>
            </a:pPr>
            <a:endParaRPr lang="en-US" sz="2400" dirty="0">
              <a:latin typeface="Helvetica Light"/>
              <a:cs typeface="Helvetica Light"/>
            </a:endParaRP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938150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2641</TotalTime>
  <Words>977</Words>
  <Application>Microsoft Macintosh PowerPoint</Application>
  <PresentationFormat>On-screen Show (4:3)</PresentationFormat>
  <Paragraphs>183</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vt:lpstr>
      <vt:lpstr>Helvetica Light</vt:lpstr>
      <vt:lpstr>Office Theme</vt:lpstr>
      <vt:lpstr>Section 2:  Relative-Age Dating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Microsoft Office User</cp:lastModifiedBy>
  <cp:revision>206</cp:revision>
  <cp:lastPrinted>2013-07-12T13:26:11Z</cp:lastPrinted>
  <dcterms:created xsi:type="dcterms:W3CDTF">2013-07-09T14:24:31Z</dcterms:created>
  <dcterms:modified xsi:type="dcterms:W3CDTF">2020-10-12T15:47:40Z</dcterms:modified>
</cp:coreProperties>
</file>