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97" r:id="rId2"/>
    <p:sldId id="300" r:id="rId3"/>
    <p:sldId id="301" r:id="rId4"/>
    <p:sldId id="263" r:id="rId5"/>
    <p:sldId id="433" r:id="rId6"/>
    <p:sldId id="340" r:id="rId7"/>
    <p:sldId id="439" r:id="rId8"/>
    <p:sldId id="442" r:id="rId9"/>
    <p:sldId id="440" r:id="rId10"/>
    <p:sldId id="415" r:id="rId11"/>
    <p:sldId id="428" r:id="rId12"/>
    <p:sldId id="443" r:id="rId13"/>
    <p:sldId id="444" r:id="rId14"/>
    <p:sldId id="410" r:id="rId15"/>
    <p:sldId id="445" r:id="rId16"/>
    <p:sldId id="441" r:id="rId17"/>
    <p:sldId id="434" r:id="rId18"/>
    <p:sldId id="416" r:id="rId19"/>
    <p:sldId id="446" r:id="rId20"/>
    <p:sldId id="447" r:id="rId21"/>
    <p:sldId id="448" r:id="rId22"/>
    <p:sldId id="449" r:id="rId23"/>
    <p:sldId id="30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B90000"/>
    <a:srgbClr val="6600FF"/>
    <a:srgbClr val="BF71FF"/>
    <a:srgbClr val="9B37FF"/>
    <a:srgbClr val="9CCB0D"/>
    <a:srgbClr val="A6D70E"/>
    <a:srgbClr val="8DD705"/>
    <a:srgbClr val="86CB07"/>
    <a:srgbClr val="73BF08"/>
    <a:srgbClr val="6DB3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9"/>
  </p:normalViewPr>
  <p:slideViewPr>
    <p:cSldViewPr snapToGrid="0" snapToObjects="1">
      <p:cViewPr varScale="1">
        <p:scale>
          <a:sx n="108" d="100"/>
          <a:sy n="108" d="100"/>
        </p:scale>
        <p:origin x="176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EE118-157F-40EC-839F-8334167B73AB}" type="datetimeFigureOut">
              <a:rPr lang="en-US" smtClean="0"/>
              <a:t>10/12/20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DAC0E8-3B03-41EA-864C-1366957DF614}" type="slidenum">
              <a:rPr lang="en-US" smtClean="0"/>
              <a:t>‹#›</a:t>
            </a:fld>
            <a:endParaRPr lang="en-US"/>
          </a:p>
        </p:txBody>
      </p:sp>
    </p:spTree>
    <p:extLst>
      <p:ext uri="{BB962C8B-B14F-4D97-AF65-F5344CB8AC3E}">
        <p14:creationId xmlns:p14="http://schemas.microsoft.com/office/powerpoint/2010/main" val="215058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4</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16</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17</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18</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19</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20</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21</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22</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23</a:t>
            </a:fld>
            <a:endParaRPr lang="en-US"/>
          </a:p>
        </p:txBody>
      </p:sp>
    </p:spTree>
    <p:extLst>
      <p:ext uri="{BB962C8B-B14F-4D97-AF65-F5344CB8AC3E}">
        <p14:creationId xmlns:p14="http://schemas.microsoft.com/office/powerpoint/2010/main" val="1509265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5</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7</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8</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9</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10</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11</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12</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14</a:t>
            </a:fld>
            <a:endParaRPr lang="en-US"/>
          </a:p>
        </p:txBody>
      </p:sp>
    </p:spTree>
    <p:extLst>
      <p:ext uri="{BB962C8B-B14F-4D97-AF65-F5344CB8AC3E}">
        <p14:creationId xmlns:p14="http://schemas.microsoft.com/office/powerpoint/2010/main" val="2236815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CDF1B3-84ED-1A4A-A5E2-67B782020111}"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75200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F1B3-84ED-1A4A-A5E2-67B782020111}"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65114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F1B3-84ED-1A4A-A5E2-67B782020111}"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26355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F1B3-84ED-1A4A-A5E2-67B782020111}"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2156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CDF1B3-84ED-1A4A-A5E2-67B782020111}"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04476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CDF1B3-84ED-1A4A-A5E2-67B782020111}" type="datetimeFigureOut">
              <a:rPr lang="en-US" smtClean="0"/>
              <a:t>10/12/20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02285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CDF1B3-84ED-1A4A-A5E2-67B782020111}" type="datetimeFigureOut">
              <a:rPr lang="en-US" smtClean="0"/>
              <a:t>10/12/20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4504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CDF1B3-84ED-1A4A-A5E2-67B782020111}" type="datetimeFigureOut">
              <a:rPr lang="en-US" smtClean="0"/>
              <a:t>10/12/20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99968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DF1B3-84ED-1A4A-A5E2-67B782020111}" type="datetimeFigureOut">
              <a:rPr lang="en-US" smtClean="0"/>
              <a:t>10/12/20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15185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10/12/20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3788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10/12/20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89132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DF1B3-84ED-1A4A-A5E2-67B782020111}" type="datetimeFigureOut">
              <a:rPr lang="en-US" smtClean="0"/>
              <a:t>10/12/20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D8EA9-83C7-2A40-963C-9206A057D9F3}" type="slidenum">
              <a:rPr lang="en-US" smtClean="0"/>
              <a:t>‹#›</a:t>
            </a:fld>
            <a:endParaRPr lang="en-US"/>
          </a:p>
        </p:txBody>
      </p:sp>
    </p:spTree>
    <p:extLst>
      <p:ext uri="{BB962C8B-B14F-4D97-AF65-F5344CB8AC3E}">
        <p14:creationId xmlns:p14="http://schemas.microsoft.com/office/powerpoint/2010/main" val="7995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6683"/>
            <a:ext cx="8229600" cy="4173157"/>
          </a:xfrm>
        </p:spPr>
        <p:txBody>
          <a:bodyPr lIns="0" tIns="0">
            <a:normAutofit/>
          </a:bodyPr>
          <a:lstStyle/>
          <a:p>
            <a:pPr marL="0" indent="0">
              <a:buNone/>
            </a:pPr>
            <a:r>
              <a:rPr lang="en-US" sz="2000" dirty="0">
                <a:latin typeface="Helvetica Light"/>
                <a:cs typeface="Helvetica Light"/>
              </a:rPr>
              <a:t>Radioactive decay and certain kinds of sediments help scientists determine the numeric age of many rocks.</a:t>
            </a:r>
          </a:p>
        </p:txBody>
      </p:sp>
      <p:sp>
        <p:nvSpPr>
          <p:cNvPr id="2" name="Title 1"/>
          <p:cNvSpPr>
            <a:spLocks noGrp="1"/>
          </p:cNvSpPr>
          <p:nvPr>
            <p:ph type="title"/>
          </p:nvPr>
        </p:nvSpPr>
        <p:spPr>
          <a:xfrm>
            <a:off x="477520" y="1121219"/>
            <a:ext cx="8238938" cy="364205"/>
          </a:xfrm>
        </p:spPr>
        <p:txBody>
          <a:bodyPr lIns="0" tIns="0" rIns="0" bIns="0" anchor="t" anchorCtr="0">
            <a:noAutofit/>
          </a:bodyPr>
          <a:lstStyle/>
          <a:p>
            <a:pPr algn="l"/>
            <a:r>
              <a:rPr lang="en-US" sz="1800" b="1" dirty="0">
                <a:solidFill>
                  <a:schemeClr val="tx1">
                    <a:lumMod val="50000"/>
                    <a:lumOff val="50000"/>
                  </a:schemeClr>
                </a:solidFill>
                <a:latin typeface="Helvetica"/>
                <a:cs typeface="Helvetica"/>
              </a:rPr>
              <a:t>Section 3:  </a:t>
            </a:r>
            <a:r>
              <a:rPr lang="en-US" sz="1800" dirty="0">
                <a:solidFill>
                  <a:schemeClr val="tx1">
                    <a:lumMod val="50000"/>
                    <a:lumOff val="50000"/>
                  </a:schemeClr>
                </a:solidFill>
                <a:latin typeface="Helvetica"/>
                <a:cs typeface="Helvetica"/>
              </a:rPr>
              <a:t>Absolute-Age Dating</a:t>
            </a:r>
            <a:br>
              <a:rPr lang="en-US" sz="1800" dirty="0">
                <a:solidFill>
                  <a:schemeClr val="tx1">
                    <a:lumMod val="50000"/>
                    <a:lumOff val="50000"/>
                  </a:schemeClr>
                </a:solidFill>
                <a:latin typeface="Helvetica"/>
                <a:cs typeface="Helvetica"/>
              </a:rPr>
            </a:br>
            <a:endParaRPr lang="en-US" sz="1800" dirty="0">
              <a:solidFill>
                <a:schemeClr val="tx1">
                  <a:lumMod val="50000"/>
                  <a:lumOff val="50000"/>
                </a:schemeClr>
              </a:solidFill>
              <a:latin typeface="Helvetica"/>
              <a:cs typeface="Helvetica"/>
            </a:endParaRPr>
          </a:p>
        </p:txBody>
      </p:sp>
      <p:pic>
        <p:nvPicPr>
          <p:cNvPr id="5" name="Picture 4"/>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477520" y="1771459"/>
            <a:ext cx="1962912" cy="310896"/>
          </a:xfrm>
          <a:prstGeom prst="rect">
            <a:avLst/>
          </a:prstGeom>
        </p:spPr>
      </p:pic>
      <p:pic>
        <p:nvPicPr>
          <p:cNvPr id="6" name="Picture 5" descr="MHE-red-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62" y="5833533"/>
            <a:ext cx="550334" cy="550334"/>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625952939"/>
              </p:ext>
            </p:extLst>
          </p:nvPr>
        </p:nvGraphicFramePr>
        <p:xfrm>
          <a:off x="477520" y="2809198"/>
          <a:ext cx="8229600" cy="2813051"/>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26741">
                <a:tc>
                  <a:txBody>
                    <a:bodyPr/>
                    <a:lstStyle/>
                    <a:p>
                      <a:pPr algn="ctr"/>
                      <a:r>
                        <a:rPr lang="en-US" sz="1200" b="1" i="0" dirty="0">
                          <a:solidFill>
                            <a:schemeClr val="tx1"/>
                          </a:solidFill>
                          <a:latin typeface="Helvetica"/>
                          <a:cs typeface="Helvetica"/>
                        </a:rPr>
                        <a:t>K</a:t>
                      </a:r>
                    </a:p>
                    <a:p>
                      <a:pPr algn="ctr"/>
                      <a:r>
                        <a:rPr lang="en-US" sz="1200" b="0" i="1" dirty="0">
                          <a:solidFill>
                            <a:schemeClr val="tx1"/>
                          </a:solidFill>
                          <a:latin typeface="Helvetica Light"/>
                          <a:cs typeface="Helvetica Light"/>
                        </a:rPr>
                        <a:t>What I Know</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a:solidFill>
                            <a:schemeClr val="tx1"/>
                          </a:solidFill>
                          <a:latin typeface="Helvetica"/>
                          <a:cs typeface="Helvetica"/>
                        </a:rPr>
                        <a:t>W</a:t>
                      </a:r>
                    </a:p>
                    <a:p>
                      <a:pPr algn="ctr"/>
                      <a:r>
                        <a:rPr lang="en-US" sz="1200" b="0" i="1" dirty="0">
                          <a:solidFill>
                            <a:schemeClr val="tx1"/>
                          </a:solidFill>
                          <a:latin typeface="Helvetica Light"/>
                          <a:cs typeface="Helvetica Light"/>
                        </a:rPr>
                        <a:t>What I Want to Find Out</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a:solidFill>
                            <a:schemeClr val="tx1"/>
                          </a:solidFill>
                          <a:latin typeface="Helvetica"/>
                          <a:cs typeface="Helvetica"/>
                        </a:rPr>
                        <a:t>L</a:t>
                      </a:r>
                    </a:p>
                    <a:p>
                      <a:pPr algn="ctr"/>
                      <a:r>
                        <a:rPr lang="en-US" sz="1200" b="0" i="1">
                          <a:solidFill>
                            <a:schemeClr val="tx1"/>
                          </a:solidFill>
                          <a:latin typeface="Helvetica Light"/>
                          <a:cs typeface="Helvetica Light"/>
                        </a:rPr>
                        <a:t>What I Learned</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355851">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0478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Absolute-Age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Radiometric Dating</a:t>
            </a:r>
            <a:endParaRPr lang="en-US" sz="2200" b="1" dirty="0">
              <a:latin typeface="Helvetica"/>
              <a:cs typeface="Helvetica"/>
            </a:endParaRPr>
          </a:p>
          <a:p>
            <a:pPr>
              <a:spcBef>
                <a:spcPts val="0"/>
              </a:spcBef>
              <a:spcAft>
                <a:spcPts val="1200"/>
              </a:spcAft>
              <a:buClr>
                <a:schemeClr val="tx1"/>
              </a:buClr>
            </a:pPr>
            <a:r>
              <a:rPr lang="en-US" sz="1800" dirty="0">
                <a:latin typeface="Helvetica Light"/>
                <a:cs typeface="Helvetica Light"/>
              </a:rPr>
              <a:t>When scientists date an object using radioactive isotopes, they are using a method called </a:t>
            </a:r>
            <a:r>
              <a:rPr lang="en-US" sz="1800" dirty="0">
                <a:solidFill>
                  <a:srgbClr val="C00000"/>
                </a:solidFill>
                <a:latin typeface="Helvetica Light"/>
                <a:cs typeface="Helvetica Light"/>
              </a:rPr>
              <a:t>radiometric dating</a:t>
            </a:r>
            <a:r>
              <a:rPr lang="en-US" sz="1800" dirty="0">
                <a:latin typeface="Helvetica Light"/>
                <a:cs typeface="Helvetica Light"/>
              </a:rPr>
              <a: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642085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Absolute-Age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200" y="1133344"/>
            <a:ext cx="7772400"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Radiometric Dating</a:t>
            </a:r>
          </a:p>
          <a:p>
            <a:pPr marL="0" indent="0">
              <a:spcBef>
                <a:spcPts val="0"/>
              </a:spcBef>
              <a:spcAft>
                <a:spcPts val="600"/>
              </a:spcAft>
              <a:buNone/>
            </a:pPr>
            <a:r>
              <a:rPr lang="en-US" sz="2200" b="1" dirty="0">
                <a:latin typeface="Helvetica"/>
                <a:cs typeface="Helvetica"/>
              </a:rPr>
              <a:t>Half-life</a:t>
            </a:r>
          </a:p>
          <a:p>
            <a:pPr>
              <a:spcBef>
                <a:spcPts val="0"/>
              </a:spcBef>
              <a:spcAft>
                <a:spcPts val="1200"/>
              </a:spcAft>
            </a:pPr>
            <a:r>
              <a:rPr lang="en-US" sz="1800" dirty="0">
                <a:latin typeface="Helvetica Light"/>
                <a:cs typeface="Helvetica Light"/>
              </a:rPr>
              <a:t>Scientists measure the length of time it takes for one-half of the original isotope to decay, called its </a:t>
            </a:r>
            <a:r>
              <a:rPr lang="en-US" sz="1800" dirty="0">
                <a:solidFill>
                  <a:srgbClr val="C00000"/>
                </a:solidFill>
                <a:latin typeface="Helvetica Light"/>
                <a:cs typeface="Helvetica Light"/>
              </a:rPr>
              <a:t>half-life</a:t>
            </a:r>
            <a:r>
              <a:rPr lang="en-US" sz="1800" dirty="0">
                <a:latin typeface="Helvetica Light"/>
                <a:cs typeface="Helvetica Light"/>
              </a:rPr>
              <a:t>.</a:t>
            </a:r>
          </a:p>
          <a:p>
            <a:pPr>
              <a:spcBef>
                <a:spcPts val="0"/>
              </a:spcBef>
              <a:spcAft>
                <a:spcPts val="1200"/>
              </a:spcAft>
              <a:buClr>
                <a:schemeClr val="tx1"/>
              </a:buClr>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603304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Absolute-Age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200" y="1133344"/>
            <a:ext cx="7772400"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Radiometric Dating</a:t>
            </a:r>
          </a:p>
          <a:p>
            <a:pPr marL="0" indent="0">
              <a:spcBef>
                <a:spcPts val="0"/>
              </a:spcBef>
              <a:spcAft>
                <a:spcPts val="600"/>
              </a:spcAft>
              <a:buNone/>
            </a:pPr>
            <a:r>
              <a:rPr lang="en-US" sz="2200" b="1" dirty="0">
                <a:latin typeface="Helvetica"/>
                <a:cs typeface="Helvetica"/>
              </a:rPr>
              <a:t>Half-life</a:t>
            </a:r>
          </a:p>
          <a:p>
            <a:pPr>
              <a:spcBef>
                <a:spcPts val="0"/>
              </a:spcBef>
              <a:spcAft>
                <a:spcPts val="1200"/>
              </a:spcAft>
            </a:pPr>
            <a:r>
              <a:rPr lang="en-US" sz="1800" dirty="0">
                <a:latin typeface="Helvetica Light"/>
                <a:cs typeface="Helvetica Light"/>
              </a:rPr>
              <a:t>After one half-life, a sample contains 50 percent parent and 50 percent daughter. After two half-lives, the sample contains 25 percent parent and 75 percent daughter.</a:t>
            </a:r>
          </a:p>
          <a:p>
            <a:pPr>
              <a:spcBef>
                <a:spcPts val="0"/>
              </a:spcBef>
              <a:spcAft>
                <a:spcPts val="1200"/>
              </a:spcAft>
              <a:buClr>
                <a:schemeClr val="tx1"/>
              </a:buClr>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4294" y="3402804"/>
            <a:ext cx="5627687" cy="2096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629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200" y="1116936"/>
            <a:ext cx="8229600" cy="41789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Half-Life</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38" y="1527536"/>
            <a:ext cx="533400" cy="431800"/>
          </a:xfrm>
          <a:prstGeom prst="rect">
            <a:avLst/>
          </a:prstGeom>
        </p:spPr>
      </p:pic>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Absolute-Age Dating</a:t>
            </a:r>
          </a:p>
        </p:txBody>
      </p:sp>
      <p:pic>
        <p:nvPicPr>
          <p:cNvPr id="13" name="Picture 12"/>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8" name="TextBox 6">
            <a:extLst>
              <a:ext uri="{FF2B5EF4-FFF2-40B4-BE49-F238E27FC236}">
                <a16:creationId xmlns:a16="http://schemas.microsoft.com/office/drawing/2014/main" id="{65A11E84-8BDA-4A6E-960F-96607E71C70F}"/>
              </a:ext>
            </a:extLst>
          </p:cNvPr>
          <p:cNvSpPr txBox="1"/>
          <p:nvPr/>
        </p:nvSpPr>
        <p:spPr>
          <a:xfrm>
            <a:off x="946107" y="1582420"/>
            <a:ext cx="762374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Helvetica" pitchFamily="34" charset="0"/>
              </a:rPr>
              <a:t>Go to your </a:t>
            </a:r>
            <a:r>
              <a:rPr lang="en-US" dirty="0" err="1">
                <a:latin typeface="Helvetica" pitchFamily="34" charset="0"/>
              </a:rPr>
              <a:t>ConnectED</a:t>
            </a:r>
            <a:r>
              <a:rPr lang="en-US" dirty="0">
                <a:latin typeface="Helvetica" pitchFamily="34" charset="0"/>
              </a:rPr>
              <a:t> resources to play </a:t>
            </a:r>
            <a:r>
              <a:rPr lang="en-US" b="1" i="1" dirty="0">
                <a:latin typeface="Helvetica" pitchFamily="34" charset="0"/>
              </a:rPr>
              <a:t>Animation: Half-Life.</a:t>
            </a:r>
          </a:p>
        </p:txBody>
      </p:sp>
    </p:spTree>
    <p:extLst>
      <p:ext uri="{BB962C8B-B14F-4D97-AF65-F5344CB8AC3E}">
        <p14:creationId xmlns:p14="http://schemas.microsoft.com/office/powerpoint/2010/main" val="1697641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Absolute-Age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8172451" cy="4172081"/>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Radiometric Dating</a:t>
            </a:r>
          </a:p>
          <a:p>
            <a:pPr marL="0" indent="0">
              <a:spcBef>
                <a:spcPts val="0"/>
              </a:spcBef>
              <a:spcAft>
                <a:spcPts val="600"/>
              </a:spcAft>
              <a:buNone/>
            </a:pPr>
            <a:r>
              <a:rPr lang="en-US" sz="2200" b="1" dirty="0">
                <a:latin typeface="Helvetica"/>
                <a:cs typeface="Helvetica"/>
              </a:rPr>
              <a:t>Dating rocks</a:t>
            </a:r>
          </a:p>
          <a:p>
            <a:pPr>
              <a:spcBef>
                <a:spcPts val="0"/>
              </a:spcBef>
              <a:spcAft>
                <a:spcPts val="1200"/>
              </a:spcAft>
              <a:buClr>
                <a:schemeClr val="tx1"/>
              </a:buClr>
            </a:pPr>
            <a:r>
              <a:rPr lang="en-US" sz="1800" dirty="0">
                <a:latin typeface="Helvetica Light"/>
                <a:cs typeface="Helvetica Light"/>
              </a:rPr>
              <a:t>To date an igneous or metamorphic rock using radiometric dating, scientists examine the parent-daughter ratios of the radioactive isotopes in the minerals that comprise the rock. The best isotope to use for dating depends on the approximate age of the rock being dated.</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474763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200" y="1116936"/>
            <a:ext cx="8229600" cy="41789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Half-Lives of Selected Radioactive Isotopes</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38" y="1527536"/>
            <a:ext cx="533400" cy="431800"/>
          </a:xfrm>
          <a:prstGeom prst="rect">
            <a:avLst/>
          </a:prstGeom>
        </p:spPr>
      </p:pic>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Absolute-Age Dating</a:t>
            </a:r>
          </a:p>
        </p:txBody>
      </p:sp>
      <p:pic>
        <p:nvPicPr>
          <p:cNvPr id="13" name="Picture 12"/>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8" name="TextBox 6">
            <a:extLst>
              <a:ext uri="{FF2B5EF4-FFF2-40B4-BE49-F238E27FC236}">
                <a16:creationId xmlns:a16="http://schemas.microsoft.com/office/drawing/2014/main" id="{65A11E84-8BDA-4A6E-960F-96607E71C70F}"/>
              </a:ext>
            </a:extLst>
          </p:cNvPr>
          <p:cNvSpPr txBox="1"/>
          <p:nvPr/>
        </p:nvSpPr>
        <p:spPr>
          <a:xfrm>
            <a:off x="961606" y="1582420"/>
            <a:ext cx="762374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Helvetica" pitchFamily="34" charset="0"/>
              </a:rPr>
              <a:t>Go to your </a:t>
            </a:r>
            <a:r>
              <a:rPr lang="en-US" dirty="0" err="1">
                <a:latin typeface="Helvetica" pitchFamily="34" charset="0"/>
              </a:rPr>
              <a:t>ConnectED</a:t>
            </a:r>
            <a:r>
              <a:rPr lang="en-US" dirty="0">
                <a:latin typeface="Helvetica" pitchFamily="34" charset="0"/>
              </a:rPr>
              <a:t> resources to play </a:t>
            </a:r>
            <a:r>
              <a:rPr lang="en-US" b="1" i="1" dirty="0">
                <a:latin typeface="Helvetica" pitchFamily="34" charset="0"/>
              </a:rPr>
              <a:t>Interactive Table: Half-Lives of Selected Radioactive Isotopes.</a:t>
            </a:r>
          </a:p>
        </p:txBody>
      </p:sp>
    </p:spTree>
    <p:extLst>
      <p:ext uri="{BB962C8B-B14F-4D97-AF65-F5344CB8AC3E}">
        <p14:creationId xmlns:p14="http://schemas.microsoft.com/office/powerpoint/2010/main" val="1011705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Absolute-Age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200" y="1133344"/>
            <a:ext cx="4324350"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Radiometric Dating</a:t>
            </a:r>
          </a:p>
          <a:p>
            <a:pPr marL="0" indent="0">
              <a:spcBef>
                <a:spcPts val="0"/>
              </a:spcBef>
              <a:spcAft>
                <a:spcPts val="600"/>
              </a:spcAft>
              <a:buNone/>
            </a:pPr>
            <a:r>
              <a:rPr lang="en-US" sz="2200" b="1" dirty="0">
                <a:latin typeface="Helvetica"/>
                <a:cs typeface="Helvetica"/>
              </a:rPr>
              <a:t>Dating rocks</a:t>
            </a:r>
          </a:p>
          <a:p>
            <a:pPr>
              <a:spcBef>
                <a:spcPts val="0"/>
              </a:spcBef>
              <a:spcAft>
                <a:spcPts val="1200"/>
              </a:spcAft>
              <a:buClr>
                <a:schemeClr val="tx1"/>
              </a:buClr>
            </a:pPr>
            <a:r>
              <a:rPr lang="en-US" sz="1800" dirty="0">
                <a:latin typeface="Helvetica Light"/>
                <a:cs typeface="Helvetica Light"/>
              </a:rPr>
              <a:t>To help them determine the age of sedimentary rocks, scientists date layers of igneous rock or volcanic ash above and below the sedimentary layers.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474" y="1538288"/>
            <a:ext cx="2620963"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279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Absolute-Age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200" y="1133344"/>
            <a:ext cx="7886700"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Radiometric Dating</a:t>
            </a:r>
          </a:p>
          <a:p>
            <a:pPr marL="0" indent="0">
              <a:spcBef>
                <a:spcPts val="0"/>
              </a:spcBef>
              <a:spcAft>
                <a:spcPts val="600"/>
              </a:spcAft>
              <a:buNone/>
            </a:pPr>
            <a:r>
              <a:rPr lang="en-US" sz="2200" b="1" dirty="0">
                <a:latin typeface="Helvetica"/>
                <a:cs typeface="Helvetica"/>
              </a:rPr>
              <a:t>Radiocarbon dating</a:t>
            </a:r>
          </a:p>
          <a:p>
            <a:pPr>
              <a:spcBef>
                <a:spcPts val="0"/>
              </a:spcBef>
              <a:spcAft>
                <a:spcPts val="1200"/>
              </a:spcAft>
              <a:buClr>
                <a:schemeClr val="tx1"/>
              </a:buClr>
            </a:pPr>
            <a:r>
              <a:rPr lang="en-US" sz="1800" dirty="0">
                <a:latin typeface="Helvetica Light"/>
                <a:cs typeface="Helvetica Light"/>
              </a:rPr>
              <a:t>Scientists use carbon-14 to determine the age of organic materials, which contain abundant carbon, in a process called </a:t>
            </a:r>
            <a:r>
              <a:rPr lang="en-US" sz="1800" dirty="0">
                <a:solidFill>
                  <a:srgbClr val="C00000"/>
                </a:solidFill>
                <a:latin typeface="Helvetica Light"/>
                <a:cs typeface="Helvetica Light"/>
              </a:rPr>
              <a:t>radiocarbon dating</a:t>
            </a:r>
            <a:r>
              <a:rPr lang="en-US" sz="1800" dirty="0">
                <a:latin typeface="Helvetica Light"/>
                <a:cs typeface="Helvetica Light"/>
              </a:rPr>
              <a: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4157904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Absolute-Age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Other Ways to Determine Absolute Age</a:t>
            </a:r>
          </a:p>
          <a:p>
            <a:pPr marL="0" indent="0">
              <a:spcBef>
                <a:spcPts val="0"/>
              </a:spcBef>
              <a:spcAft>
                <a:spcPts val="600"/>
              </a:spcAft>
              <a:buNone/>
            </a:pPr>
            <a:r>
              <a:rPr lang="en-US" sz="2200" b="1" dirty="0">
                <a:latin typeface="Helvetica"/>
                <a:cs typeface="Helvetica"/>
              </a:rPr>
              <a:t>Tree rings</a:t>
            </a:r>
          </a:p>
          <a:p>
            <a:pPr>
              <a:spcBef>
                <a:spcPts val="0"/>
              </a:spcBef>
              <a:spcAft>
                <a:spcPts val="1200"/>
              </a:spcAft>
            </a:pPr>
            <a:r>
              <a:rPr lang="en-US" sz="1800" dirty="0">
                <a:latin typeface="Helvetica Light"/>
                <a:cs typeface="Helvetica Light"/>
              </a:rPr>
              <a:t>Many trees contain a record of time in the rings of their trunks, called annual tree rings. Each annual tree ring consists of a pair of early season and late season growth rings. The width of the rings depends on certain conditions in the environment.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431002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Absolute-Age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3903955" cy="42006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Other Ways to Determine Absolute Age</a:t>
            </a:r>
          </a:p>
          <a:p>
            <a:pPr marL="0" indent="0">
              <a:spcBef>
                <a:spcPts val="0"/>
              </a:spcBef>
              <a:spcAft>
                <a:spcPts val="600"/>
              </a:spcAft>
              <a:buNone/>
            </a:pPr>
            <a:r>
              <a:rPr lang="en-US" sz="2200" b="1" dirty="0">
                <a:latin typeface="Helvetica"/>
                <a:cs typeface="Helvetica"/>
              </a:rPr>
              <a:t>Tree rings</a:t>
            </a:r>
          </a:p>
          <a:p>
            <a:pPr>
              <a:spcBef>
                <a:spcPts val="0"/>
              </a:spcBef>
              <a:spcAft>
                <a:spcPts val="1200"/>
              </a:spcAft>
            </a:pPr>
            <a:r>
              <a:rPr lang="en-US" sz="1800" dirty="0">
                <a:latin typeface="Helvetica Light"/>
                <a:cs typeface="Helvetica Light"/>
              </a:rPr>
              <a:t>Tree-ring chronologies can be established by matching tree rings from different wood samples, both living and dead.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001837"/>
            <a:ext cx="3175000" cy="353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84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38150" y="620503"/>
            <a:ext cx="8229600" cy="4685576"/>
          </a:xfrm>
        </p:spPr>
        <p:txBody>
          <a:bodyPr lIns="0" tIns="0" rIns="0" bIns="0"/>
          <a:lstStyle/>
          <a:p>
            <a:pPr marL="0" indent="0">
              <a:spcAft>
                <a:spcPts val="1000"/>
              </a:spcAft>
              <a:buNone/>
            </a:pPr>
            <a:r>
              <a:rPr lang="en-US" sz="2800" b="1" dirty="0">
                <a:solidFill>
                  <a:srgbClr val="6600FF"/>
                </a:solidFill>
                <a:latin typeface="Helvetica"/>
                <a:cs typeface="Helvetica"/>
              </a:rPr>
              <a:t>Essential Questions</a:t>
            </a:r>
          </a:p>
          <a:p>
            <a:pPr>
              <a:spcAft>
                <a:spcPts val="1200"/>
              </a:spcAft>
            </a:pPr>
            <a:r>
              <a:rPr lang="en-US" sz="1800" dirty="0">
                <a:latin typeface="Helvetica Light"/>
                <a:cs typeface="Helvetica Light"/>
              </a:rPr>
              <a:t>What are the differences between absolute-age dating and relative-age dating?</a:t>
            </a:r>
          </a:p>
          <a:p>
            <a:pPr>
              <a:spcAft>
                <a:spcPts val="1200"/>
              </a:spcAft>
            </a:pPr>
            <a:r>
              <a:rPr lang="en-US" sz="1800" dirty="0">
                <a:latin typeface="Helvetica Light"/>
                <a:cs typeface="Helvetica Light"/>
              </a:rPr>
              <a:t>How are radioactive elements used to date rocks and other objects?</a:t>
            </a:r>
          </a:p>
          <a:p>
            <a:pPr>
              <a:spcAft>
                <a:spcPts val="1200"/>
              </a:spcAft>
            </a:pPr>
            <a:r>
              <a:rPr lang="en-US" sz="1800" dirty="0">
                <a:latin typeface="Helvetica Light"/>
                <a:cs typeface="Helvetica Light"/>
              </a:rPr>
              <a:t>How can scientists use certain non-radioactive material to date geologic events?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pic>
        <p:nvPicPr>
          <p:cNvPr id="10" name="Picture 9"/>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1"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Absolute-Age Dating</a:t>
            </a:r>
          </a:p>
        </p:txBody>
      </p:sp>
    </p:spTree>
    <p:extLst>
      <p:ext uri="{BB962C8B-B14F-4D97-AF65-F5344CB8AC3E}">
        <p14:creationId xmlns:p14="http://schemas.microsoft.com/office/powerpoint/2010/main" val="187663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Absolute-Age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8229601" cy="42006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Other Ways to Determine Absolute Age</a:t>
            </a:r>
          </a:p>
          <a:p>
            <a:pPr marL="0" indent="0">
              <a:spcBef>
                <a:spcPts val="0"/>
              </a:spcBef>
              <a:spcAft>
                <a:spcPts val="600"/>
              </a:spcAft>
              <a:buNone/>
            </a:pPr>
            <a:r>
              <a:rPr lang="en-US" sz="2200" b="1" dirty="0">
                <a:latin typeface="Helvetica"/>
                <a:cs typeface="Helvetica"/>
              </a:rPr>
              <a:t>Tree rings</a:t>
            </a:r>
          </a:p>
          <a:p>
            <a:pPr>
              <a:spcBef>
                <a:spcPts val="0"/>
              </a:spcBef>
              <a:spcAft>
                <a:spcPts val="1200"/>
              </a:spcAft>
            </a:pPr>
            <a:r>
              <a:rPr lang="en-US" sz="1800" dirty="0">
                <a:latin typeface="Helvetica Light"/>
                <a:cs typeface="Helvetica Light"/>
              </a:rPr>
              <a:t>The science of using tree rings to determine absolute age is called </a:t>
            </a:r>
            <a:r>
              <a:rPr lang="en-US" sz="1800" dirty="0">
                <a:solidFill>
                  <a:srgbClr val="C00000"/>
                </a:solidFill>
                <a:latin typeface="Helvetica Light"/>
                <a:cs typeface="Helvetica Light"/>
              </a:rPr>
              <a:t>dendrochronology</a:t>
            </a:r>
            <a:r>
              <a:rPr lang="en-US" sz="1800" dirty="0">
                <a:latin typeface="Helvetica Light"/>
                <a:cs typeface="Helvetica Light"/>
              </a:rPr>
              <a:t> and has helped geologists date relatively recent geologic events and environmental changes.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006307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Absolute-Age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8229601" cy="42006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Other Ways to Determine Absolute Age</a:t>
            </a:r>
          </a:p>
          <a:p>
            <a:pPr marL="0" indent="0">
              <a:spcBef>
                <a:spcPts val="0"/>
              </a:spcBef>
              <a:spcAft>
                <a:spcPts val="600"/>
              </a:spcAft>
              <a:buNone/>
            </a:pPr>
            <a:r>
              <a:rPr lang="en-US" sz="2200" b="1" dirty="0">
                <a:latin typeface="Helvetica"/>
                <a:cs typeface="Helvetica"/>
              </a:rPr>
              <a:t>Ice cores</a:t>
            </a:r>
          </a:p>
          <a:p>
            <a:pPr>
              <a:spcBef>
                <a:spcPts val="0"/>
              </a:spcBef>
              <a:spcAft>
                <a:spcPts val="1200"/>
              </a:spcAft>
            </a:pPr>
            <a:r>
              <a:rPr lang="en-US" sz="1800" dirty="0">
                <a:latin typeface="Helvetica Light"/>
                <a:cs typeface="Helvetica Light"/>
              </a:rPr>
              <a:t>Ice cores contain a record of past environmental conditions in annual layers of snow deposition. Geologists use ice-core chronologies to study glacial cycles through geologic history.</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941700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Absolute-Age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8229601" cy="42006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Other Ways to Determine Absolute Age</a:t>
            </a:r>
          </a:p>
          <a:p>
            <a:pPr marL="0" indent="0">
              <a:spcBef>
                <a:spcPts val="0"/>
              </a:spcBef>
              <a:spcAft>
                <a:spcPts val="600"/>
              </a:spcAft>
              <a:buNone/>
            </a:pPr>
            <a:r>
              <a:rPr lang="en-US" sz="2200" b="1" dirty="0">
                <a:latin typeface="Helvetica"/>
                <a:cs typeface="Helvetica"/>
              </a:rPr>
              <a:t>Varves</a:t>
            </a:r>
          </a:p>
          <a:p>
            <a:pPr>
              <a:spcBef>
                <a:spcPts val="0"/>
              </a:spcBef>
              <a:spcAft>
                <a:spcPts val="600"/>
              </a:spcAft>
            </a:pPr>
            <a:r>
              <a:rPr lang="en-US" sz="1800" dirty="0">
                <a:latin typeface="Helvetica Light"/>
                <a:cs typeface="Helvetica Light"/>
              </a:rPr>
              <a:t>Bands of alternating light- and dark-colored sediments of sand, clay, and silt are called </a:t>
            </a:r>
            <a:r>
              <a:rPr lang="en-US" sz="1800" dirty="0">
                <a:solidFill>
                  <a:srgbClr val="C00000"/>
                </a:solidFill>
                <a:latin typeface="Helvetica Light"/>
                <a:cs typeface="Helvetica Light"/>
              </a:rPr>
              <a:t>varves</a:t>
            </a:r>
            <a:r>
              <a:rPr lang="en-US" sz="1800" dirty="0">
                <a:latin typeface="Helvetica Light"/>
                <a:cs typeface="Helvetica Light"/>
              </a:rPr>
              <a:t>.</a:t>
            </a:r>
          </a:p>
          <a:p>
            <a:pPr>
              <a:spcBef>
                <a:spcPts val="0"/>
              </a:spcBef>
              <a:spcAft>
                <a:spcPts val="600"/>
              </a:spcAft>
            </a:pPr>
            <a:r>
              <a:rPr lang="en-US" sz="1800" dirty="0">
                <a:latin typeface="Helvetica Light"/>
                <a:cs typeface="Helvetica Light"/>
              </a:rPr>
              <a:t>Using varved cores, scientists can date cycles of glacial sedimentation over periods as long as 120,000 years.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470355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2" name="Content Placeholder 2"/>
          <p:cNvSpPr>
            <a:spLocks noGrp="1"/>
          </p:cNvSpPr>
          <p:nvPr>
            <p:ph idx="1"/>
          </p:nvPr>
        </p:nvSpPr>
        <p:spPr>
          <a:xfrm>
            <a:off x="457200" y="1011027"/>
            <a:ext cx="8229600" cy="3513347"/>
          </a:xfrm>
        </p:spPr>
        <p:txBody>
          <a:bodyPr lIns="0" tIns="0" rIns="0" bIns="0">
            <a:normAutofit/>
          </a:bodyPr>
          <a:lstStyle/>
          <a:p>
            <a:pPr marL="0" indent="0">
              <a:spcAft>
                <a:spcPts val="1000"/>
              </a:spcAft>
              <a:buNone/>
            </a:pPr>
            <a:r>
              <a:rPr lang="en-US" sz="3300" b="1" dirty="0">
                <a:solidFill>
                  <a:srgbClr val="6600FF"/>
                </a:solidFill>
                <a:latin typeface="Helvetica"/>
                <a:cs typeface="Helvetica"/>
              </a:rPr>
              <a:t>Review</a:t>
            </a:r>
            <a:endParaRPr lang="en-US" sz="2800" b="1" dirty="0">
              <a:solidFill>
                <a:srgbClr val="6600FF"/>
              </a:solidFill>
              <a:latin typeface="Helvetica"/>
              <a:cs typeface="Helvetica"/>
            </a:endParaRPr>
          </a:p>
          <a:p>
            <a:pPr marL="0" indent="0">
              <a:spcAft>
                <a:spcPts val="300"/>
              </a:spcAft>
              <a:buNone/>
            </a:pPr>
            <a:r>
              <a:rPr lang="en-US" sz="2400" b="1" dirty="0">
                <a:solidFill>
                  <a:srgbClr val="000000"/>
                </a:solidFill>
                <a:latin typeface="Helvetica"/>
                <a:cs typeface="Helvetica"/>
              </a:rPr>
              <a:t>Essential Questions</a:t>
            </a:r>
          </a:p>
          <a:p>
            <a:pPr>
              <a:spcAft>
                <a:spcPts val="1200"/>
              </a:spcAft>
            </a:pPr>
            <a:r>
              <a:rPr lang="en-US" sz="1800" dirty="0">
                <a:latin typeface="Helvetica Light"/>
                <a:cs typeface="Helvetica Light"/>
              </a:rPr>
              <a:t>What are the differences between absolute-age dating and relative-age dating?</a:t>
            </a:r>
          </a:p>
          <a:p>
            <a:pPr>
              <a:spcAft>
                <a:spcPts val="1200"/>
              </a:spcAft>
            </a:pPr>
            <a:r>
              <a:rPr lang="en-US" sz="1800" dirty="0">
                <a:latin typeface="Helvetica Light"/>
                <a:cs typeface="Helvetica Light"/>
              </a:rPr>
              <a:t>How are radioactive elements used to date rocks and other objects?</a:t>
            </a:r>
          </a:p>
          <a:p>
            <a:pPr>
              <a:spcAft>
                <a:spcPts val="1200"/>
              </a:spcAft>
            </a:pPr>
            <a:r>
              <a:rPr lang="en-US" sz="1800" dirty="0">
                <a:latin typeface="Helvetica Light"/>
                <a:cs typeface="Helvetica Light"/>
              </a:rPr>
              <a:t>How can scientists use certain non-radioactive material to date geologic events?</a:t>
            </a:r>
          </a:p>
          <a:p>
            <a:pPr marL="0" indent="0">
              <a:spcBef>
                <a:spcPts val="1200"/>
              </a:spcBef>
              <a:spcAft>
                <a:spcPts val="300"/>
              </a:spcAft>
              <a:buNone/>
            </a:pPr>
            <a:r>
              <a:rPr lang="en-US" sz="2400" b="1" dirty="0">
                <a:solidFill>
                  <a:srgbClr val="000000"/>
                </a:solidFill>
                <a:latin typeface="Helvetica" pitchFamily="34" charset="0"/>
                <a:cs typeface="Helvetica" pitchFamily="34" charset="0"/>
              </a:rPr>
              <a:t>Vocabulary</a:t>
            </a:r>
            <a:endParaRPr lang="en-US" sz="2400" dirty="0">
              <a:latin typeface="Helvetica" pitchFamily="34" charset="0"/>
              <a:cs typeface="Helvetica" pitchFamily="34" charset="0"/>
            </a:endParaRPr>
          </a:p>
          <a:p>
            <a:pPr marL="0" indent="0">
              <a:buNone/>
            </a:pPr>
            <a:endParaRPr lang="en-US" sz="2400" dirty="0">
              <a:latin typeface="Helvetica Light"/>
              <a:cs typeface="Helvetica Light"/>
            </a:endParaRPr>
          </a:p>
        </p:txBody>
      </p:sp>
      <p:sp>
        <p:nvSpPr>
          <p:cNvPr id="17" name="TextBox 16"/>
          <p:cNvSpPr txBox="1"/>
          <p:nvPr/>
        </p:nvSpPr>
        <p:spPr>
          <a:xfrm>
            <a:off x="457200" y="4508917"/>
            <a:ext cx="3571875" cy="1384995"/>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absolute-age dating</a:t>
            </a:r>
          </a:p>
          <a:p>
            <a:pPr marL="285750" indent="-285750">
              <a:buFont typeface="Arial"/>
              <a:buChar char="•"/>
            </a:pPr>
            <a:r>
              <a:rPr lang="en-US" dirty="0">
                <a:latin typeface="Helvetica Light"/>
                <a:cs typeface="Helvetica Light"/>
              </a:rPr>
              <a:t>radioactive decay</a:t>
            </a:r>
          </a:p>
          <a:p>
            <a:pPr marL="285750" indent="-285750">
              <a:buFont typeface="Arial"/>
              <a:buChar char="•"/>
            </a:pPr>
            <a:r>
              <a:rPr lang="en-US" dirty="0">
                <a:latin typeface="Helvetica Light"/>
                <a:cs typeface="Helvetica Light"/>
              </a:rPr>
              <a:t>radiometric dating</a:t>
            </a:r>
          </a:p>
          <a:p>
            <a:pPr marL="285750" indent="-285750">
              <a:buFont typeface="Arial"/>
              <a:buChar char="•"/>
            </a:pPr>
            <a:r>
              <a:rPr lang="en-US" dirty="0">
                <a:latin typeface="Helvetica Light"/>
                <a:cs typeface="Helvetica Light"/>
              </a:rPr>
              <a:t>half-life</a:t>
            </a:r>
          </a:p>
          <a:p>
            <a:pPr marL="285750" indent="-285750">
              <a:buFont typeface="Arial"/>
              <a:buChar char="•"/>
            </a:pPr>
            <a:endParaRPr lang="en-US" dirty="0">
              <a:latin typeface="Helvetica Light"/>
              <a:cs typeface="Helvetica Light"/>
            </a:endParaRPr>
          </a:p>
        </p:txBody>
      </p:sp>
      <p:sp>
        <p:nvSpPr>
          <p:cNvPr id="18" name="TextBox 17"/>
          <p:cNvSpPr txBox="1"/>
          <p:nvPr/>
        </p:nvSpPr>
        <p:spPr>
          <a:xfrm>
            <a:off x="3886109" y="4508917"/>
            <a:ext cx="2990941" cy="1661993"/>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radiocarbon dating</a:t>
            </a:r>
          </a:p>
          <a:p>
            <a:pPr marL="285750" indent="-285750">
              <a:buFont typeface="Arial"/>
              <a:buChar char="•"/>
            </a:pPr>
            <a:r>
              <a:rPr lang="en-US" dirty="0">
                <a:latin typeface="Helvetica Light"/>
                <a:cs typeface="Helvetica Light"/>
              </a:rPr>
              <a:t>dendrochronology</a:t>
            </a:r>
          </a:p>
          <a:p>
            <a:pPr marL="285750" indent="-285750">
              <a:buFont typeface="Arial"/>
              <a:buChar char="•"/>
            </a:pPr>
            <a:r>
              <a:rPr lang="en-US" dirty="0">
                <a:latin typeface="Helvetica Light"/>
                <a:cs typeface="Helvetica Light"/>
              </a:rPr>
              <a:t>varve</a:t>
            </a:r>
          </a:p>
          <a:p>
            <a:pPr marL="285750" indent="-285750">
              <a:buFont typeface="Arial"/>
              <a:buChar char="•"/>
            </a:pPr>
            <a:endParaRPr lang="en-US" dirty="0">
              <a:latin typeface="Helvetica Light"/>
              <a:cs typeface="Helvetica Light"/>
            </a:endParaRPr>
          </a:p>
          <a:p>
            <a:pPr marL="285750" indent="-285750">
              <a:buFont typeface="Arial"/>
              <a:buChar char="•"/>
            </a:pPr>
            <a:endParaRPr lang="en-US" dirty="0">
              <a:latin typeface="Helvetica Light"/>
              <a:cs typeface="Helvetica Light"/>
            </a:endParaRPr>
          </a:p>
          <a:p>
            <a:endParaRPr lang="en-US" dirty="0">
              <a:latin typeface="Helvetica Light"/>
              <a:cs typeface="Helvetica Light"/>
            </a:endParaRPr>
          </a:p>
        </p:txBody>
      </p:sp>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Absolute-Age Dating</a:t>
            </a:r>
          </a:p>
        </p:txBody>
      </p:sp>
      <p:pic>
        <p:nvPicPr>
          <p:cNvPr id="14" name="Picture 13"/>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13618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81827"/>
            <a:ext cx="4108963" cy="4771996"/>
          </a:xfrm>
        </p:spPr>
        <p:txBody>
          <a:bodyPr lIns="0" tIns="0" numCol="1"/>
          <a:lstStyle/>
          <a:p>
            <a:pPr marL="0" indent="0">
              <a:spcAft>
                <a:spcPts val="300"/>
              </a:spcAft>
              <a:buNone/>
            </a:pPr>
            <a:r>
              <a:rPr lang="en-US" sz="2200" b="1" dirty="0">
                <a:latin typeface="Helvetica"/>
                <a:cs typeface="Helvetica"/>
              </a:rPr>
              <a:t>Review</a:t>
            </a:r>
          </a:p>
          <a:p>
            <a:r>
              <a:rPr lang="en-US" sz="1800" dirty="0">
                <a:latin typeface="Helvetica Light"/>
                <a:cs typeface="Helvetica Light"/>
              </a:rPr>
              <a:t>isotope</a:t>
            </a:r>
          </a:p>
        </p:txBody>
      </p:sp>
      <p:sp>
        <p:nvSpPr>
          <p:cNvPr id="11" name="Content Placeholder 2"/>
          <p:cNvSpPr txBox="1">
            <a:spLocks/>
          </p:cNvSpPr>
          <p:nvPr/>
        </p:nvSpPr>
        <p:spPr>
          <a:xfrm>
            <a:off x="4572000" y="1281827"/>
            <a:ext cx="413261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pPr>
            <a:r>
              <a:rPr lang="en-US" sz="2200" b="1" dirty="0">
                <a:latin typeface="Helvetica"/>
                <a:cs typeface="Helvetica"/>
              </a:rPr>
              <a:t>New</a:t>
            </a:r>
          </a:p>
          <a:p>
            <a:r>
              <a:rPr lang="en-US" sz="1800" dirty="0">
                <a:latin typeface="Helvetica Light"/>
                <a:cs typeface="Helvetica Light"/>
              </a:rPr>
              <a:t>absolute-age dating</a:t>
            </a:r>
          </a:p>
          <a:p>
            <a:r>
              <a:rPr lang="en-US" sz="1800" dirty="0">
                <a:latin typeface="Helvetica Light"/>
                <a:cs typeface="Helvetica Light"/>
              </a:rPr>
              <a:t>radioactive decay</a:t>
            </a:r>
          </a:p>
          <a:p>
            <a:r>
              <a:rPr lang="en-US" sz="1800" dirty="0">
                <a:latin typeface="Helvetica Light"/>
                <a:cs typeface="Helvetica Light"/>
              </a:rPr>
              <a:t>radiometric dating</a:t>
            </a:r>
          </a:p>
          <a:p>
            <a:r>
              <a:rPr lang="en-US" sz="1800" dirty="0">
                <a:latin typeface="Helvetica Light"/>
                <a:cs typeface="Helvetica Light"/>
              </a:rPr>
              <a:t>half-life</a:t>
            </a:r>
          </a:p>
          <a:p>
            <a:r>
              <a:rPr lang="en-US" sz="1800" dirty="0">
                <a:latin typeface="Helvetica Light"/>
                <a:cs typeface="Helvetica Light"/>
              </a:rPr>
              <a:t>radiocarbon dating</a:t>
            </a:r>
          </a:p>
          <a:p>
            <a:r>
              <a:rPr lang="en-US" sz="1800" dirty="0">
                <a:latin typeface="Helvetica Light"/>
                <a:cs typeface="Helvetica Light"/>
              </a:rPr>
              <a:t>dendrochronology</a:t>
            </a:r>
          </a:p>
          <a:p>
            <a:r>
              <a:rPr lang="en-US" sz="1800" dirty="0">
                <a:latin typeface="Helvetica Light"/>
                <a:cs typeface="Helvetica Light"/>
              </a:rPr>
              <a:t>varve</a:t>
            </a:r>
          </a:p>
          <a:p>
            <a:endParaRPr lang="en-US" sz="1800" dirty="0">
              <a:latin typeface="Helvetica Light"/>
              <a:cs typeface="Helvetica Light"/>
            </a:endParaRPr>
          </a:p>
          <a:p>
            <a:pPr marL="0" indent="0">
              <a:buNone/>
            </a:pPr>
            <a:endParaRPr lang="en-US" sz="1800" dirty="0">
              <a:latin typeface="Helvetica Light"/>
              <a:cs typeface="Helvetica Light"/>
            </a:endParaRPr>
          </a:p>
          <a:p>
            <a:pPr marL="0" indent="0">
              <a:buNone/>
            </a:pPr>
            <a:endParaRPr lang="en-US" sz="1800" dirty="0">
              <a:latin typeface="Helvetica Light"/>
              <a:cs typeface="Helvetica Light"/>
            </a:endParaRP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0" name="Content Placeholder 2"/>
          <p:cNvSpPr txBox="1">
            <a:spLocks/>
          </p:cNvSpPr>
          <p:nvPr/>
        </p:nvSpPr>
        <p:spPr>
          <a:xfrm>
            <a:off x="457200" y="610470"/>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US" sz="2800" b="1" dirty="0">
                <a:solidFill>
                  <a:srgbClr val="6600FF"/>
                </a:solidFill>
                <a:latin typeface="Helvetica"/>
                <a:cs typeface="Helvetica"/>
              </a:rPr>
              <a:t>Vocabulary</a:t>
            </a: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Absolute-Age Dating</a:t>
            </a:r>
          </a:p>
        </p:txBody>
      </p:sp>
    </p:spTree>
    <p:extLst>
      <p:ext uri="{BB962C8B-B14F-4D97-AF65-F5344CB8AC3E}">
        <p14:creationId xmlns:p14="http://schemas.microsoft.com/office/powerpoint/2010/main" val="569015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Absolute-Age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Radioactive Isotopes</a:t>
            </a:r>
          </a:p>
          <a:p>
            <a:pPr>
              <a:spcBef>
                <a:spcPts val="0"/>
              </a:spcBef>
              <a:spcAft>
                <a:spcPts val="1200"/>
              </a:spcAft>
              <a:buClr>
                <a:schemeClr val="tx1"/>
              </a:buClr>
            </a:pPr>
            <a:r>
              <a:rPr lang="en-US" sz="1800" dirty="0">
                <a:solidFill>
                  <a:srgbClr val="C00000"/>
                </a:solidFill>
                <a:latin typeface="Helvetica Light"/>
                <a:cs typeface="Helvetica Light"/>
              </a:rPr>
              <a:t>Absolute-age dating </a:t>
            </a:r>
            <a:r>
              <a:rPr lang="en-US" sz="1800" dirty="0">
                <a:latin typeface="Helvetica Light"/>
                <a:cs typeface="Helvetica Light"/>
              </a:rPr>
              <a:t>enables scientists to determine the numerical age of rocks and other objects.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75569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Absolute-Age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Radioactive Isotopes</a:t>
            </a:r>
          </a:p>
          <a:p>
            <a:pPr marL="0" indent="0">
              <a:spcBef>
                <a:spcPts val="0"/>
              </a:spcBef>
              <a:spcAft>
                <a:spcPts val="600"/>
              </a:spcAft>
              <a:buNone/>
            </a:pPr>
            <a:r>
              <a:rPr lang="en-US" sz="2200" b="1" dirty="0">
                <a:latin typeface="Helvetica"/>
                <a:cs typeface="Helvetica"/>
              </a:rPr>
              <a:t>Radioactive decay</a:t>
            </a:r>
          </a:p>
          <a:p>
            <a:pPr>
              <a:spcBef>
                <a:spcPts val="0"/>
              </a:spcBef>
              <a:spcAft>
                <a:spcPts val="1200"/>
              </a:spcAft>
              <a:buClr>
                <a:schemeClr val="tx1"/>
              </a:buClr>
            </a:pPr>
            <a:r>
              <a:rPr lang="en-US" sz="1800" dirty="0">
                <a:latin typeface="Helvetica Light"/>
                <a:cs typeface="Helvetica Light"/>
              </a:rPr>
              <a:t>Radioactive isotopes emit nuclear particles at a constant rate. As the number of protons changes with each emission, the original radioactive isotope, called the parent, is gradually converted to a different element, called the daughter.</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938" y="3513138"/>
            <a:ext cx="7096125"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281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200" y="1116936"/>
            <a:ext cx="8229600" cy="41789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Alpha Decay</a:t>
            </a:r>
          </a:p>
          <a:p>
            <a:pPr marL="0" indent="0">
              <a:spcBef>
                <a:spcPts val="0"/>
              </a:spcBef>
              <a:spcAft>
                <a:spcPts val="1200"/>
              </a:spcAft>
              <a:buNone/>
            </a:pPr>
            <a:endParaRPr lang="en-US" sz="2400" b="1" dirty="0">
              <a:latin typeface="Helvetica"/>
              <a:cs typeface="Helvetica"/>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38" y="1527536"/>
            <a:ext cx="533400" cy="431800"/>
          </a:xfrm>
          <a:prstGeom prst="rect">
            <a:avLst/>
          </a:prstGeom>
        </p:spPr>
      </p:pic>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Absolute-Age Dating</a:t>
            </a:r>
          </a:p>
        </p:txBody>
      </p:sp>
      <p:pic>
        <p:nvPicPr>
          <p:cNvPr id="13" name="Picture 12"/>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8" name="TextBox 6">
            <a:extLst>
              <a:ext uri="{FF2B5EF4-FFF2-40B4-BE49-F238E27FC236}">
                <a16:creationId xmlns:a16="http://schemas.microsoft.com/office/drawing/2014/main" id="{65A11E84-8BDA-4A6E-960F-96607E71C70F}"/>
              </a:ext>
            </a:extLst>
          </p:cNvPr>
          <p:cNvSpPr txBox="1"/>
          <p:nvPr/>
        </p:nvSpPr>
        <p:spPr>
          <a:xfrm>
            <a:off x="946108" y="1582420"/>
            <a:ext cx="762374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Helvetica" pitchFamily="34" charset="0"/>
              </a:rPr>
              <a:t>Go to your </a:t>
            </a:r>
            <a:r>
              <a:rPr lang="en-US" dirty="0" err="1">
                <a:latin typeface="Helvetica" pitchFamily="34" charset="0"/>
              </a:rPr>
              <a:t>ConnectED</a:t>
            </a:r>
            <a:r>
              <a:rPr lang="en-US" dirty="0">
                <a:latin typeface="Helvetica" pitchFamily="34" charset="0"/>
              </a:rPr>
              <a:t> resources to play </a:t>
            </a:r>
            <a:r>
              <a:rPr lang="en-US" b="1" i="1" dirty="0">
                <a:latin typeface="Helvetica" pitchFamily="34" charset="0"/>
              </a:rPr>
              <a:t>Animation: Alpha Decay.</a:t>
            </a:r>
          </a:p>
        </p:txBody>
      </p:sp>
    </p:spTree>
    <p:extLst>
      <p:ext uri="{BB962C8B-B14F-4D97-AF65-F5344CB8AC3E}">
        <p14:creationId xmlns:p14="http://schemas.microsoft.com/office/powerpoint/2010/main" val="1571652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Absolute-Age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Radioactive Isotopes</a:t>
            </a:r>
          </a:p>
          <a:p>
            <a:pPr marL="0" indent="0">
              <a:spcBef>
                <a:spcPts val="0"/>
              </a:spcBef>
              <a:spcAft>
                <a:spcPts val="600"/>
              </a:spcAft>
              <a:buNone/>
            </a:pPr>
            <a:r>
              <a:rPr lang="en-US" sz="2200" b="1" dirty="0">
                <a:latin typeface="Helvetica"/>
                <a:cs typeface="Helvetica"/>
              </a:rPr>
              <a:t>Radioactive decay</a:t>
            </a:r>
          </a:p>
          <a:p>
            <a:pPr>
              <a:spcBef>
                <a:spcPts val="0"/>
              </a:spcBef>
              <a:spcAft>
                <a:spcPts val="1200"/>
              </a:spcAft>
              <a:buClr>
                <a:schemeClr val="tx1"/>
              </a:buClr>
            </a:pPr>
            <a:r>
              <a:rPr lang="en-US" sz="1800" dirty="0">
                <a:latin typeface="Helvetica Light"/>
                <a:cs typeface="Helvetica Light"/>
              </a:rPr>
              <a:t>The emission of radioactive particles and the resulting change into other isotopes over time is called </a:t>
            </a:r>
            <a:r>
              <a:rPr lang="en-US" sz="1800" dirty="0">
                <a:solidFill>
                  <a:srgbClr val="C00000"/>
                </a:solidFill>
                <a:latin typeface="Helvetica Light"/>
                <a:cs typeface="Helvetica Light"/>
              </a:rPr>
              <a:t>radioactive decay</a:t>
            </a:r>
            <a:r>
              <a:rPr lang="en-US" sz="1800" dirty="0">
                <a:latin typeface="Helvetica Light"/>
                <a:cs typeface="Helvetica Light"/>
              </a:rPr>
              <a: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686159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Absolute-Age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Radioactive Isotopes</a:t>
            </a:r>
          </a:p>
          <a:p>
            <a:pPr marL="0" indent="0">
              <a:spcBef>
                <a:spcPts val="0"/>
              </a:spcBef>
              <a:spcAft>
                <a:spcPts val="600"/>
              </a:spcAft>
              <a:buNone/>
            </a:pPr>
            <a:r>
              <a:rPr lang="en-US" sz="2200" b="1" dirty="0">
                <a:latin typeface="Helvetica"/>
                <a:cs typeface="Helvetica"/>
              </a:rPr>
              <a:t>Radioactive decay</a:t>
            </a:r>
          </a:p>
          <a:p>
            <a:pPr>
              <a:spcBef>
                <a:spcPts val="0"/>
              </a:spcBef>
              <a:spcAft>
                <a:spcPts val="1200"/>
              </a:spcAft>
              <a:buClr>
                <a:schemeClr val="tx1"/>
              </a:buClr>
            </a:pPr>
            <a:r>
              <a:rPr lang="en-US" sz="1800" dirty="0">
                <a:latin typeface="Helvetica Light"/>
                <a:cs typeface="Helvetica Light"/>
              </a:rPr>
              <a:t>Because the rate of radioactive decay is constant regardless of pressure, temperature, or any other physical changes, scientists use it to determine the absolute age of the rock or object in which it occurs.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366256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Absolute-Age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Radiometric Dating</a:t>
            </a:r>
            <a:endParaRPr lang="en-US" sz="2200" b="1" dirty="0">
              <a:latin typeface="Helvetica"/>
              <a:cs typeface="Helvetica"/>
            </a:endParaRPr>
          </a:p>
          <a:p>
            <a:pPr>
              <a:spcBef>
                <a:spcPts val="0"/>
              </a:spcBef>
              <a:spcAft>
                <a:spcPts val="1200"/>
              </a:spcAft>
              <a:buClr>
                <a:schemeClr val="tx1"/>
              </a:buClr>
            </a:pPr>
            <a:r>
              <a:rPr lang="en-US" sz="1800" dirty="0">
                <a:latin typeface="Helvetica Light"/>
                <a:cs typeface="Helvetica Light"/>
              </a:rPr>
              <a:t>As the number of parent atoms decreases during radioactive decay, the number of daughter atoms increases by the same amount. The ratio of parent isotope to daughter product in a mineral indicates the amount of time that has passed since the object formed.</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6929" y="3241675"/>
            <a:ext cx="4108450"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248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2598</TotalTime>
  <Words>893</Words>
  <Application>Microsoft Macintosh PowerPoint</Application>
  <PresentationFormat>On-screen Show (4:3)</PresentationFormat>
  <Paragraphs>187</Paragraphs>
  <Slides>23</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Helvetica</vt:lpstr>
      <vt:lpstr>Helvetica Light</vt:lpstr>
      <vt:lpstr>Office Theme</vt:lpstr>
      <vt:lpstr>Section 3:  Absolute-Age Dating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gatekeeper</dc:creator>
  <cp:lastModifiedBy>Microsoft Office User</cp:lastModifiedBy>
  <cp:revision>207</cp:revision>
  <cp:lastPrinted>2013-07-12T13:26:11Z</cp:lastPrinted>
  <dcterms:created xsi:type="dcterms:W3CDTF">2013-07-09T14:24:31Z</dcterms:created>
  <dcterms:modified xsi:type="dcterms:W3CDTF">2020-10-12T15:48:15Z</dcterms:modified>
</cp:coreProperties>
</file>