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97" r:id="rId2"/>
    <p:sldId id="300" r:id="rId3"/>
    <p:sldId id="301" r:id="rId4"/>
    <p:sldId id="263" r:id="rId5"/>
    <p:sldId id="448" r:id="rId6"/>
    <p:sldId id="433" r:id="rId7"/>
    <p:sldId id="442" r:id="rId8"/>
    <p:sldId id="449" r:id="rId9"/>
    <p:sldId id="450" r:id="rId10"/>
    <p:sldId id="439" r:id="rId11"/>
    <p:sldId id="443" r:id="rId12"/>
    <p:sldId id="440" r:id="rId13"/>
    <p:sldId id="451" r:id="rId14"/>
    <p:sldId id="444" r:id="rId15"/>
    <p:sldId id="30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B90000"/>
    <a:srgbClr val="6600FF"/>
    <a:srgbClr val="BF71FF"/>
    <a:srgbClr val="9B37FF"/>
    <a:srgbClr val="9CCB0D"/>
    <a:srgbClr val="A6D70E"/>
    <a:srgbClr val="8DD705"/>
    <a:srgbClr val="86CB07"/>
    <a:srgbClr val="73BF08"/>
    <a:srgbClr val="6DB3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9"/>
  </p:normalViewPr>
  <p:slideViewPr>
    <p:cSldViewPr snapToGrid="0" snapToObjects="1">
      <p:cViewPr varScale="1">
        <p:scale>
          <a:sx n="108" d="100"/>
          <a:sy n="108" d="100"/>
        </p:scale>
        <p:origin x="176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EE118-157F-40EC-839F-8334167B73AB}" type="datetimeFigureOut">
              <a:rPr lang="en-US" smtClean="0"/>
              <a:t>10/12/20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AC0E8-3B03-41EA-864C-1366957DF614}" type="slidenum">
              <a:rPr lang="en-US" smtClean="0"/>
              <a:t>‹#›</a:t>
            </a:fld>
            <a:endParaRPr lang="en-US"/>
          </a:p>
        </p:txBody>
      </p:sp>
    </p:spTree>
    <p:extLst>
      <p:ext uri="{BB962C8B-B14F-4D97-AF65-F5344CB8AC3E}">
        <p14:creationId xmlns:p14="http://schemas.microsoft.com/office/powerpoint/2010/main" val="215058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13</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12</a:t>
            </a:fld>
            <a:endParaRPr lang="en-US"/>
          </a:p>
        </p:txBody>
      </p:sp>
    </p:spTree>
    <p:extLst>
      <p:ext uri="{BB962C8B-B14F-4D97-AF65-F5344CB8AC3E}">
        <p14:creationId xmlns:p14="http://schemas.microsoft.com/office/powerpoint/2010/main" val="223681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CDF1B3-84ED-1A4A-A5E2-67B782020111}"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CDF1B3-84ED-1A4A-A5E2-67B782020111}" type="datetimeFigureOut">
              <a:rPr lang="en-US" smtClean="0"/>
              <a:t>10/12/20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CDF1B3-84ED-1A4A-A5E2-67B782020111}" type="datetimeFigureOut">
              <a:rPr lang="en-US" smtClean="0"/>
              <a:t>10/12/20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CDF1B3-84ED-1A4A-A5E2-67B782020111}" type="datetimeFigureOut">
              <a:rPr lang="en-US" smtClean="0"/>
              <a:t>10/12/20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t>10/12/20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10/12/20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10/12/20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t>10/12/20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t>‹#›</a:t>
            </a:fld>
            <a:endParaRPr lang="en-US"/>
          </a:p>
        </p:txBody>
      </p:sp>
    </p:spTree>
    <p:extLst>
      <p:ext uri="{BB962C8B-B14F-4D97-AF65-F5344CB8AC3E}">
        <p14:creationId xmlns:p14="http://schemas.microsoft.com/office/powerpoint/2010/main"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1800" dirty="0">
                <a:latin typeface="Helvetica Light"/>
                <a:cs typeface="Helvetica Light"/>
              </a:rPr>
              <a:t>Fossils provide scientists with a record of the history of life on Earth.</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a:solidFill>
                  <a:schemeClr val="tx1">
                    <a:lumMod val="50000"/>
                    <a:lumOff val="50000"/>
                  </a:schemeClr>
                </a:solidFill>
                <a:latin typeface="Helvetica"/>
                <a:cs typeface="Helvetica"/>
              </a:rPr>
              <a:t>Section 4:  </a:t>
            </a:r>
            <a:r>
              <a:rPr lang="en-US" sz="1800" dirty="0">
                <a:solidFill>
                  <a:schemeClr val="tx1">
                    <a:lumMod val="50000"/>
                    <a:lumOff val="50000"/>
                  </a:schemeClr>
                </a:solidFill>
                <a:latin typeface="Helvetica"/>
                <a:cs typeface="Helvetica"/>
              </a:rPr>
              <a:t>Fossil Remains</a:t>
            </a:r>
            <a:br>
              <a:rPr lang="en-US" sz="1800" dirty="0">
                <a:solidFill>
                  <a:schemeClr val="tx1">
                    <a:lumMod val="50000"/>
                    <a:lumOff val="50000"/>
                  </a:schemeClr>
                </a:solidFill>
                <a:latin typeface="Helvetica"/>
                <a:cs typeface="Helvetica"/>
              </a:rPr>
            </a:br>
            <a:endParaRPr lang="en-US" sz="1800" dirty="0">
              <a:solidFill>
                <a:schemeClr val="tx1">
                  <a:lumMod val="50000"/>
                  <a:lumOff val="50000"/>
                </a:schemeClr>
              </a:solidFill>
              <a:latin typeface="Helvetica"/>
              <a:cs typeface="Helvetica"/>
            </a:endParaRP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625952939"/>
              </p:ext>
            </p:extLst>
          </p:nvPr>
        </p:nvGraphicFramePr>
        <p:xfrm>
          <a:off x="477520" y="2809198"/>
          <a:ext cx="8229600" cy="281305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26741">
                <a:tc>
                  <a:txBody>
                    <a:bodyPr/>
                    <a:lstStyle/>
                    <a:p>
                      <a:pPr algn="ctr"/>
                      <a:r>
                        <a:rPr lang="en-US" sz="1200" b="1" i="0" dirty="0">
                          <a:solidFill>
                            <a:schemeClr val="tx1"/>
                          </a:solidFill>
                          <a:latin typeface="Helvetica"/>
                          <a:cs typeface="Helvetica"/>
                        </a:rPr>
                        <a:t>K</a:t>
                      </a:r>
                    </a:p>
                    <a:p>
                      <a:pPr algn="ctr"/>
                      <a:r>
                        <a:rPr lang="en-US" sz="1200" b="0" i="1" dirty="0">
                          <a:solidFill>
                            <a:schemeClr val="tx1"/>
                          </a:solidFill>
                          <a:latin typeface="Helvetica Light"/>
                          <a:cs typeface="Helvetica Light"/>
                        </a:rPr>
                        <a:t>What I Know</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a:solidFill>
                            <a:schemeClr val="tx1"/>
                          </a:solidFill>
                          <a:latin typeface="Helvetica"/>
                          <a:cs typeface="Helvetica"/>
                        </a:rPr>
                        <a:t>W</a:t>
                      </a:r>
                    </a:p>
                    <a:p>
                      <a:pPr algn="ctr"/>
                      <a:r>
                        <a:rPr lang="en-US" sz="1200" b="0" i="1" dirty="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a:solidFill>
                            <a:schemeClr val="tx1"/>
                          </a:solidFill>
                          <a:latin typeface="Helvetica"/>
                          <a:cs typeface="Helvetica"/>
                        </a:rPr>
                        <a:t>L</a:t>
                      </a:r>
                    </a:p>
                    <a:p>
                      <a:pPr algn="ctr"/>
                      <a:r>
                        <a:rPr lang="en-US" sz="1200" b="0" i="1">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355851">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0478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Fossil Remains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The Fossil Record</a:t>
            </a:r>
          </a:p>
          <a:p>
            <a:pPr marL="0" indent="0">
              <a:spcBef>
                <a:spcPts val="0"/>
              </a:spcBef>
              <a:spcAft>
                <a:spcPts val="600"/>
              </a:spcAft>
              <a:buNone/>
            </a:pPr>
            <a:r>
              <a:rPr lang="en-US" sz="2200" b="1" dirty="0">
                <a:latin typeface="Helvetica"/>
                <a:cs typeface="Helvetica"/>
              </a:rPr>
              <a:t>Molds and casts</a:t>
            </a:r>
          </a:p>
          <a:p>
            <a:pPr>
              <a:spcBef>
                <a:spcPts val="0"/>
              </a:spcBef>
              <a:spcAft>
                <a:spcPts val="1200"/>
              </a:spcAft>
              <a:buClr>
                <a:schemeClr val="tx1"/>
              </a:buClr>
            </a:pPr>
            <a:r>
              <a:rPr lang="en-US" sz="1800" dirty="0">
                <a:latin typeface="Helvetica Light"/>
                <a:cs typeface="Helvetica Light"/>
              </a:rPr>
              <a:t>A </a:t>
            </a:r>
            <a:r>
              <a:rPr lang="en-US" sz="1800" dirty="0">
                <a:solidFill>
                  <a:srgbClr val="C00000"/>
                </a:solidFill>
                <a:latin typeface="Helvetica Light"/>
                <a:cs typeface="Helvetica Light"/>
              </a:rPr>
              <a:t>mold</a:t>
            </a:r>
            <a:r>
              <a:rPr lang="en-US" sz="1800" dirty="0">
                <a:latin typeface="Helvetica Light"/>
                <a:cs typeface="Helvetica Light"/>
              </a:rPr>
              <a:t> forms when sediments cover the original hard part of an organism, such as a shell, and the hard part is later removed by erosion or weathering.</a:t>
            </a:r>
          </a:p>
          <a:p>
            <a:pPr>
              <a:spcBef>
                <a:spcPts val="0"/>
              </a:spcBef>
              <a:spcAft>
                <a:spcPts val="1200"/>
              </a:spcAft>
              <a:buClr>
                <a:schemeClr val="tx1"/>
              </a:buClr>
            </a:pPr>
            <a:r>
              <a:rPr lang="en-US" sz="1800" dirty="0">
                <a:latin typeface="Helvetica Light"/>
                <a:cs typeface="Helvetica Light"/>
              </a:rPr>
              <a:t>A mold might later become filled with a material to create a </a:t>
            </a:r>
            <a:r>
              <a:rPr lang="en-US" sz="1800" dirty="0">
                <a:solidFill>
                  <a:srgbClr val="C00000"/>
                </a:solidFill>
                <a:latin typeface="Helvetica Light"/>
                <a:cs typeface="Helvetica Light"/>
              </a:rPr>
              <a:t>cast</a:t>
            </a:r>
            <a:r>
              <a:rPr lang="en-US" sz="1800" dirty="0">
                <a:latin typeface="Helvetica Light"/>
                <a:cs typeface="Helvetica Light"/>
              </a:rPr>
              <a:t> of the shell.</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686159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Fossil Remains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The Fossil Record</a:t>
            </a:r>
          </a:p>
          <a:p>
            <a:pPr marL="0" indent="0">
              <a:spcBef>
                <a:spcPts val="0"/>
              </a:spcBef>
              <a:spcAft>
                <a:spcPts val="600"/>
              </a:spcAft>
              <a:buNone/>
            </a:pPr>
            <a:r>
              <a:rPr lang="en-US" sz="2200" b="1" dirty="0">
                <a:latin typeface="Helvetica"/>
                <a:cs typeface="Helvetica"/>
              </a:rPr>
              <a:t>Trace fossils</a:t>
            </a:r>
          </a:p>
          <a:p>
            <a:pPr>
              <a:spcBef>
                <a:spcPts val="0"/>
              </a:spcBef>
              <a:spcAft>
                <a:spcPts val="1200"/>
              </a:spcAft>
              <a:buClr>
                <a:schemeClr val="tx1"/>
              </a:buClr>
            </a:pPr>
            <a:r>
              <a:rPr lang="en-US" sz="1800" dirty="0">
                <a:latin typeface="Helvetica Light"/>
                <a:cs typeface="Helvetica Light"/>
              </a:rPr>
              <a:t>Sometimes the only fossil evidence of an organism is indirect. Indirect fossils, called </a:t>
            </a:r>
            <a:r>
              <a:rPr lang="en-US" sz="1800" dirty="0">
                <a:solidFill>
                  <a:srgbClr val="C00000"/>
                </a:solidFill>
                <a:latin typeface="Helvetica Light"/>
                <a:cs typeface="Helvetica Light"/>
              </a:rPr>
              <a:t>trace fossils</a:t>
            </a:r>
            <a:r>
              <a:rPr lang="en-US" sz="1800" dirty="0">
                <a:latin typeface="Helvetica Light"/>
                <a:cs typeface="Helvetica Light"/>
              </a:rPr>
              <a:t>, include traces of worm trails, footprints, and tunneling burrows.</a:t>
            </a:r>
          </a:p>
          <a:p>
            <a:pPr>
              <a:spcBef>
                <a:spcPts val="0"/>
              </a:spcBef>
              <a:spcAft>
                <a:spcPts val="1200"/>
              </a:spcAft>
              <a:buClr>
                <a:schemeClr val="tx1"/>
              </a:buClr>
            </a:pPr>
            <a:r>
              <a:rPr lang="en-US" sz="1800" dirty="0">
                <a:latin typeface="Helvetica Light"/>
                <a:cs typeface="Helvetica Light"/>
              </a:rPr>
              <a:t>Trace fossils can provide information about how an organism lived, moved, and obtained food.</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59468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Fossil Remains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Index Fossils</a:t>
            </a:r>
            <a:endParaRPr lang="en-US" sz="2200" b="1" dirty="0">
              <a:latin typeface="Helvetica"/>
              <a:cs typeface="Helvetica"/>
            </a:endParaRPr>
          </a:p>
          <a:p>
            <a:pPr>
              <a:spcBef>
                <a:spcPts val="0"/>
              </a:spcBef>
              <a:spcAft>
                <a:spcPts val="1200"/>
              </a:spcAft>
              <a:buClr>
                <a:schemeClr val="tx1"/>
              </a:buClr>
            </a:pPr>
            <a:r>
              <a:rPr lang="en-US" sz="1800" dirty="0">
                <a:solidFill>
                  <a:srgbClr val="C00000"/>
                </a:solidFill>
                <a:latin typeface="Helvetica Light"/>
                <a:cs typeface="Helvetica Light"/>
              </a:rPr>
              <a:t>Index fossils </a:t>
            </a:r>
            <a:r>
              <a:rPr lang="en-US" sz="1800" dirty="0">
                <a:latin typeface="Helvetica Light"/>
                <a:cs typeface="Helvetica Light"/>
              </a:rPr>
              <a:t>are fossils that are easily recognized, abundant, and widely distributed geographically. They also represent species that existed for relatively short periods of geologic time.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01024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Fossil Remains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Index Fossils</a:t>
            </a:r>
            <a:endParaRPr lang="en-US" sz="2200" b="1" dirty="0">
              <a:latin typeface="Helvetica"/>
              <a:cs typeface="Helvetica"/>
            </a:endParaRPr>
          </a:p>
          <a:p>
            <a:pPr>
              <a:spcBef>
                <a:spcPts val="0"/>
              </a:spcBef>
              <a:spcAft>
                <a:spcPts val="1200"/>
              </a:spcAft>
              <a:buClr>
                <a:schemeClr val="tx1"/>
              </a:buClr>
            </a:pPr>
            <a:r>
              <a:rPr lang="en-US" sz="1800" dirty="0">
                <a:latin typeface="Helvetica Light"/>
                <a:cs typeface="Helvetica Light"/>
              </a:rPr>
              <a:t>These trilobite species make excellent index fossils for the Paleozoic Era because each species lived for a relatively short period of time before becoming extinct.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336" y="2757421"/>
            <a:ext cx="4745328" cy="346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334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Fossils</a:t>
            </a: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Fossil Remains</a:t>
            </a: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TextBox 6">
            <a:extLst>
              <a:ext uri="{FF2B5EF4-FFF2-40B4-BE49-F238E27FC236}">
                <a16:creationId xmlns:a16="http://schemas.microsoft.com/office/drawing/2014/main" id="{65A11E84-8BDA-4A6E-960F-96607E71C70F}"/>
              </a:ext>
            </a:extLst>
          </p:cNvPr>
          <p:cNvSpPr txBox="1"/>
          <p:nvPr/>
        </p:nvSpPr>
        <p:spPr>
          <a:xfrm>
            <a:off x="922860" y="1636170"/>
            <a:ext cx="762374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Helvetica" pitchFamily="34" charset="0"/>
              </a:rPr>
              <a:t>Go to your </a:t>
            </a:r>
            <a:r>
              <a:rPr lang="en-US" dirty="0" err="1">
                <a:latin typeface="Helvetica" pitchFamily="34" charset="0"/>
              </a:rPr>
              <a:t>ConnectED</a:t>
            </a:r>
            <a:r>
              <a:rPr lang="en-US" dirty="0">
                <a:latin typeface="Helvetica" pitchFamily="34" charset="0"/>
              </a:rPr>
              <a:t> resources to play </a:t>
            </a:r>
            <a:r>
              <a:rPr lang="en-US" b="1" i="1" dirty="0">
                <a:latin typeface="Helvetica" pitchFamily="34" charset="0"/>
              </a:rPr>
              <a:t>BrainPOP: Fossils.</a:t>
            </a:r>
          </a:p>
        </p:txBody>
      </p:sp>
    </p:spTree>
    <p:extLst>
      <p:ext uri="{BB962C8B-B14F-4D97-AF65-F5344CB8AC3E}">
        <p14:creationId xmlns:p14="http://schemas.microsoft.com/office/powerpoint/2010/main" val="218851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2" name="Content Placeholder 2"/>
          <p:cNvSpPr>
            <a:spLocks noGrp="1"/>
          </p:cNvSpPr>
          <p:nvPr>
            <p:ph idx="1"/>
          </p:nvPr>
        </p:nvSpPr>
        <p:spPr>
          <a:xfrm>
            <a:off x="457200" y="1011027"/>
            <a:ext cx="8229600" cy="3513347"/>
          </a:xfrm>
        </p:spPr>
        <p:txBody>
          <a:bodyPr lIns="0" tIns="0" rIns="0" bIns="0">
            <a:normAutofit/>
          </a:bodyPr>
          <a:lstStyle/>
          <a:p>
            <a:pPr marL="0" indent="0">
              <a:spcAft>
                <a:spcPts val="1000"/>
              </a:spcAft>
              <a:buNone/>
            </a:pPr>
            <a:r>
              <a:rPr lang="en-US" sz="3300" b="1" dirty="0">
                <a:solidFill>
                  <a:srgbClr val="6600FF"/>
                </a:solidFill>
                <a:latin typeface="Helvetica"/>
                <a:cs typeface="Helvetica"/>
              </a:rPr>
              <a:t>Review</a:t>
            </a:r>
            <a:endParaRPr lang="en-US" sz="2800" b="1" dirty="0">
              <a:solidFill>
                <a:srgbClr val="6600FF"/>
              </a:solidFill>
              <a:latin typeface="Helvetica"/>
              <a:cs typeface="Helvetica"/>
            </a:endParaRPr>
          </a:p>
          <a:p>
            <a:pPr marL="0" indent="0">
              <a:spcAft>
                <a:spcPts val="300"/>
              </a:spcAft>
              <a:buNone/>
            </a:pPr>
            <a:r>
              <a:rPr lang="en-US" sz="2400" b="1" dirty="0">
                <a:solidFill>
                  <a:srgbClr val="000000"/>
                </a:solidFill>
                <a:latin typeface="Helvetica"/>
                <a:cs typeface="Helvetica"/>
              </a:rPr>
              <a:t>Essential Questions</a:t>
            </a:r>
          </a:p>
          <a:p>
            <a:pPr>
              <a:spcAft>
                <a:spcPts val="1200"/>
              </a:spcAft>
            </a:pPr>
            <a:r>
              <a:rPr lang="en-US" sz="1800" dirty="0">
                <a:latin typeface="Helvetica Light"/>
                <a:cs typeface="Helvetica Light"/>
              </a:rPr>
              <a:t>What are the methods by which fossils are preserved?</a:t>
            </a:r>
          </a:p>
          <a:p>
            <a:pPr>
              <a:spcAft>
                <a:spcPts val="1200"/>
              </a:spcAft>
            </a:pPr>
            <a:r>
              <a:rPr lang="en-US" sz="1800" dirty="0">
                <a:latin typeface="Helvetica Light"/>
                <a:cs typeface="Helvetica Light"/>
              </a:rPr>
              <a:t>How do scientists use index fossils?</a:t>
            </a:r>
          </a:p>
          <a:p>
            <a:pPr>
              <a:spcAft>
                <a:spcPts val="1200"/>
              </a:spcAft>
            </a:pPr>
            <a:r>
              <a:rPr lang="en-US" sz="1800" dirty="0">
                <a:latin typeface="Helvetica Light"/>
                <a:cs typeface="Helvetica Light"/>
              </a:rPr>
              <a:t>How are fossils used to interpret Earth’s past physical and biological history?</a:t>
            </a:r>
          </a:p>
          <a:p>
            <a:pPr marL="0" indent="0">
              <a:spcBef>
                <a:spcPts val="1200"/>
              </a:spcBef>
              <a:spcAft>
                <a:spcPts val="300"/>
              </a:spcAft>
              <a:buNone/>
            </a:pPr>
            <a:r>
              <a:rPr lang="en-US" sz="2400" b="1" dirty="0">
                <a:solidFill>
                  <a:srgbClr val="000000"/>
                </a:solidFill>
                <a:latin typeface="Helvetica" pitchFamily="34" charset="0"/>
                <a:cs typeface="Helvetica" pitchFamily="34" charset="0"/>
              </a:rPr>
              <a:t>Vocabulary</a:t>
            </a:r>
            <a:endParaRPr lang="en-US" sz="2400" dirty="0">
              <a:latin typeface="Helvetica" pitchFamily="34" charset="0"/>
              <a:cs typeface="Helvetica" pitchFamily="34" charset="0"/>
            </a:endParaRPr>
          </a:p>
          <a:p>
            <a:pPr marL="0" indent="0">
              <a:buNone/>
            </a:pPr>
            <a:endParaRPr lang="en-US" sz="2400" dirty="0">
              <a:latin typeface="Helvetica Light"/>
              <a:cs typeface="Helvetica Light"/>
            </a:endParaRPr>
          </a:p>
        </p:txBody>
      </p:sp>
      <p:sp>
        <p:nvSpPr>
          <p:cNvPr id="17" name="TextBox 16"/>
          <p:cNvSpPr txBox="1"/>
          <p:nvPr/>
        </p:nvSpPr>
        <p:spPr>
          <a:xfrm>
            <a:off x="457200" y="4204117"/>
            <a:ext cx="3571875" cy="1384995"/>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evolution</a:t>
            </a:r>
          </a:p>
          <a:p>
            <a:pPr marL="285750" indent="-285750">
              <a:buFont typeface="Arial"/>
              <a:buChar char="•"/>
            </a:pPr>
            <a:r>
              <a:rPr lang="en-US" dirty="0">
                <a:latin typeface="Helvetica Light"/>
                <a:cs typeface="Helvetica Light"/>
              </a:rPr>
              <a:t>original preservation</a:t>
            </a:r>
          </a:p>
          <a:p>
            <a:pPr marL="285750" indent="-285750">
              <a:buFont typeface="Arial"/>
              <a:buChar char="•"/>
            </a:pPr>
            <a:r>
              <a:rPr lang="en-US" dirty="0">
                <a:latin typeface="Helvetica Light"/>
                <a:cs typeface="Helvetica Light"/>
              </a:rPr>
              <a:t>altered hard part</a:t>
            </a:r>
          </a:p>
          <a:p>
            <a:pPr marL="285750" indent="-285750">
              <a:buFont typeface="Arial"/>
              <a:buChar char="•"/>
            </a:pPr>
            <a:r>
              <a:rPr lang="en-US" dirty="0">
                <a:latin typeface="Helvetica Light"/>
                <a:cs typeface="Helvetica Light"/>
              </a:rPr>
              <a:t>mineral replacement</a:t>
            </a:r>
          </a:p>
          <a:p>
            <a:pPr marL="285750" indent="-285750">
              <a:buFont typeface="Arial"/>
              <a:buChar char="•"/>
            </a:pPr>
            <a:endParaRPr lang="en-US" dirty="0">
              <a:latin typeface="Helvetica Light"/>
              <a:cs typeface="Helvetica Light"/>
            </a:endParaRPr>
          </a:p>
        </p:txBody>
      </p:sp>
      <p:sp>
        <p:nvSpPr>
          <p:cNvPr id="18" name="TextBox 17"/>
          <p:cNvSpPr txBox="1"/>
          <p:nvPr/>
        </p:nvSpPr>
        <p:spPr>
          <a:xfrm>
            <a:off x="3886109" y="4204117"/>
            <a:ext cx="2990941" cy="1938992"/>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mold</a:t>
            </a:r>
          </a:p>
          <a:p>
            <a:pPr marL="285750" indent="-285750">
              <a:buFont typeface="Arial"/>
              <a:buChar char="•"/>
            </a:pPr>
            <a:r>
              <a:rPr lang="en-US" dirty="0">
                <a:latin typeface="Helvetica Light"/>
                <a:cs typeface="Helvetica Light"/>
              </a:rPr>
              <a:t>cast</a:t>
            </a:r>
          </a:p>
          <a:p>
            <a:pPr marL="285750" indent="-285750">
              <a:buFont typeface="Arial"/>
              <a:buChar char="•"/>
            </a:pPr>
            <a:r>
              <a:rPr lang="en-US" dirty="0">
                <a:latin typeface="Helvetica Light"/>
                <a:cs typeface="Helvetica Light"/>
              </a:rPr>
              <a:t>trace fossil</a:t>
            </a:r>
          </a:p>
          <a:p>
            <a:pPr marL="285750" indent="-285750">
              <a:buFont typeface="Arial"/>
              <a:buChar char="•"/>
            </a:pPr>
            <a:r>
              <a:rPr lang="en-US" dirty="0">
                <a:latin typeface="Helvetica Light"/>
                <a:cs typeface="Helvetica Light"/>
              </a:rPr>
              <a:t>index fossil</a:t>
            </a:r>
          </a:p>
          <a:p>
            <a:pPr marL="285750" indent="-285750">
              <a:buFont typeface="Arial"/>
              <a:buChar char="•"/>
            </a:pPr>
            <a:endParaRPr lang="en-US" dirty="0">
              <a:latin typeface="Helvetica Light"/>
              <a:cs typeface="Helvetica Light"/>
            </a:endParaRPr>
          </a:p>
          <a:p>
            <a:pPr marL="285750" indent="-285750">
              <a:buFont typeface="Arial"/>
              <a:buChar char="•"/>
            </a:pPr>
            <a:endParaRPr lang="en-US" dirty="0">
              <a:latin typeface="Helvetica Light"/>
              <a:cs typeface="Helvetica Light"/>
            </a:endParaRPr>
          </a:p>
          <a:p>
            <a:endParaRPr lang="en-US" dirty="0">
              <a:latin typeface="Helvetica Light"/>
              <a:cs typeface="Helvetica Light"/>
            </a:endParaRPr>
          </a:p>
        </p:txBody>
      </p:sp>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Fossil Remains</a:t>
            </a:r>
          </a:p>
        </p:txBody>
      </p:sp>
      <p:pic>
        <p:nvPicPr>
          <p:cNvPr id="14" name="Picture 13"/>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136184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150" y="620503"/>
            <a:ext cx="8229600" cy="4685576"/>
          </a:xfrm>
        </p:spPr>
        <p:txBody>
          <a:bodyPr lIns="0" tIns="0" rIns="0" bIns="0"/>
          <a:lstStyle/>
          <a:p>
            <a:pPr marL="0" indent="0">
              <a:spcAft>
                <a:spcPts val="1000"/>
              </a:spcAft>
              <a:buNone/>
            </a:pPr>
            <a:r>
              <a:rPr lang="en-US" sz="2800" b="1" dirty="0">
                <a:solidFill>
                  <a:srgbClr val="6600FF"/>
                </a:solidFill>
                <a:latin typeface="Helvetica"/>
                <a:cs typeface="Helvetica"/>
              </a:rPr>
              <a:t>Essential Questions</a:t>
            </a:r>
          </a:p>
          <a:p>
            <a:pPr>
              <a:spcAft>
                <a:spcPts val="1200"/>
              </a:spcAft>
            </a:pPr>
            <a:r>
              <a:rPr lang="en-US" sz="1800" dirty="0">
                <a:latin typeface="Helvetica Light"/>
                <a:cs typeface="Helvetica Light"/>
              </a:rPr>
              <a:t>What are the methods by which fossils are preserved?</a:t>
            </a:r>
          </a:p>
          <a:p>
            <a:pPr>
              <a:spcAft>
                <a:spcPts val="1200"/>
              </a:spcAft>
            </a:pPr>
            <a:r>
              <a:rPr lang="en-US" sz="1800" dirty="0">
                <a:latin typeface="Helvetica Light"/>
                <a:cs typeface="Helvetica Light"/>
              </a:rPr>
              <a:t>How do scientists use index fossils?</a:t>
            </a:r>
          </a:p>
          <a:p>
            <a:pPr>
              <a:spcAft>
                <a:spcPts val="1200"/>
              </a:spcAft>
            </a:pPr>
            <a:r>
              <a:rPr lang="en-US" sz="1800" dirty="0">
                <a:latin typeface="Helvetica Light"/>
                <a:cs typeface="Helvetica Light"/>
              </a:rPr>
              <a:t>How are fossils used to interpret Earth’s past physical and biological history?</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pic>
        <p:nvPicPr>
          <p:cNvPr id="10" name="Picture 9"/>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1"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Fossil Remains</a:t>
            </a:r>
          </a:p>
        </p:txBody>
      </p:sp>
    </p:spTree>
    <p:extLst>
      <p:ext uri="{BB962C8B-B14F-4D97-AF65-F5344CB8AC3E}">
        <p14:creationId xmlns:p14="http://schemas.microsoft.com/office/powerpoint/2010/main" val="187663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1827"/>
            <a:ext cx="4108963" cy="4771996"/>
          </a:xfrm>
        </p:spPr>
        <p:txBody>
          <a:bodyPr lIns="0" tIns="0" numCol="1"/>
          <a:lstStyle/>
          <a:p>
            <a:pPr marL="0" indent="0">
              <a:spcAft>
                <a:spcPts val="300"/>
              </a:spcAft>
              <a:buNone/>
            </a:pPr>
            <a:r>
              <a:rPr lang="en-US" sz="2200" b="1" dirty="0">
                <a:latin typeface="Helvetica"/>
                <a:cs typeface="Helvetica"/>
              </a:rPr>
              <a:t>Review</a:t>
            </a:r>
          </a:p>
          <a:p>
            <a:r>
              <a:rPr lang="en-US" sz="1800" dirty="0">
                <a:latin typeface="Helvetica Light"/>
                <a:cs typeface="Helvetica Light"/>
              </a:rPr>
              <a:t>groundwater</a:t>
            </a:r>
          </a:p>
        </p:txBody>
      </p:sp>
      <p:sp>
        <p:nvSpPr>
          <p:cNvPr id="11" name="Content Placeholder 2"/>
          <p:cNvSpPr txBox="1">
            <a:spLocks/>
          </p:cNvSpPr>
          <p:nvPr/>
        </p:nvSpPr>
        <p:spPr>
          <a:xfrm>
            <a:off x="4572000" y="1281827"/>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a:latin typeface="Helvetica"/>
                <a:cs typeface="Helvetica"/>
              </a:rPr>
              <a:t>New</a:t>
            </a:r>
          </a:p>
          <a:p>
            <a:r>
              <a:rPr lang="en-US" sz="1800" dirty="0">
                <a:latin typeface="Helvetica Light"/>
                <a:cs typeface="Helvetica Light"/>
              </a:rPr>
              <a:t>evolution</a:t>
            </a:r>
          </a:p>
          <a:p>
            <a:r>
              <a:rPr lang="en-US" sz="1800" dirty="0">
                <a:latin typeface="Helvetica Light"/>
                <a:cs typeface="Helvetica Light"/>
              </a:rPr>
              <a:t>original preservation</a:t>
            </a:r>
          </a:p>
          <a:p>
            <a:r>
              <a:rPr lang="en-US" sz="1800" dirty="0">
                <a:latin typeface="Helvetica Light"/>
                <a:cs typeface="Helvetica Light"/>
              </a:rPr>
              <a:t>altered hard part</a:t>
            </a:r>
          </a:p>
          <a:p>
            <a:r>
              <a:rPr lang="en-US" sz="1800" dirty="0">
                <a:latin typeface="Helvetica Light"/>
                <a:cs typeface="Helvetica Light"/>
              </a:rPr>
              <a:t>mineral replacement</a:t>
            </a:r>
          </a:p>
          <a:p>
            <a:r>
              <a:rPr lang="en-US" sz="1800" dirty="0">
                <a:latin typeface="Helvetica Light"/>
                <a:cs typeface="Helvetica Light"/>
              </a:rPr>
              <a:t>mold</a:t>
            </a:r>
          </a:p>
          <a:p>
            <a:r>
              <a:rPr lang="en-US" sz="1800" dirty="0">
                <a:latin typeface="Helvetica Light"/>
                <a:cs typeface="Helvetica Light"/>
              </a:rPr>
              <a:t>cast</a:t>
            </a:r>
          </a:p>
          <a:p>
            <a:r>
              <a:rPr lang="en-US" sz="1800" dirty="0">
                <a:latin typeface="Helvetica Light"/>
                <a:cs typeface="Helvetica Light"/>
              </a:rPr>
              <a:t>trace fossil</a:t>
            </a:r>
          </a:p>
          <a:p>
            <a:r>
              <a:rPr lang="en-US" sz="1800" dirty="0">
                <a:latin typeface="Helvetica Light"/>
                <a:cs typeface="Helvetica Light"/>
              </a:rPr>
              <a:t>index fossil</a:t>
            </a:r>
          </a:p>
          <a:p>
            <a:endParaRPr lang="en-US" sz="1800" dirty="0">
              <a:latin typeface="Helvetica Light"/>
              <a:cs typeface="Helvetica Light"/>
            </a:endParaRPr>
          </a:p>
          <a:p>
            <a:pPr marL="0" indent="0">
              <a:buNone/>
            </a:pPr>
            <a:endParaRPr lang="en-US" sz="1800" dirty="0">
              <a:latin typeface="Helvetica Light"/>
              <a:cs typeface="Helvetica Light"/>
            </a:endParaRPr>
          </a:p>
          <a:p>
            <a:pPr marL="0" indent="0">
              <a:buNone/>
            </a:pPr>
            <a:endParaRPr lang="en-US" sz="1800" dirty="0">
              <a:latin typeface="Helvetica Light"/>
              <a:cs typeface="Helvetica Light"/>
            </a:endParaRP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0" name="Content Placeholder 2"/>
          <p:cNvSpPr txBox="1">
            <a:spLocks/>
          </p:cNvSpPr>
          <p:nvPr/>
        </p:nvSpPr>
        <p:spPr>
          <a:xfrm>
            <a:off x="457200" y="61047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a:solidFill>
                  <a:srgbClr val="6600FF"/>
                </a:solidFill>
                <a:latin typeface="Helvetica"/>
                <a:cs typeface="Helvetica"/>
              </a:rPr>
              <a:t>Vocabulary</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Fossil Remains</a:t>
            </a:r>
          </a:p>
        </p:txBody>
      </p:sp>
    </p:spTree>
    <p:extLst>
      <p:ext uri="{BB962C8B-B14F-4D97-AF65-F5344CB8AC3E}">
        <p14:creationId xmlns:p14="http://schemas.microsoft.com/office/powerpoint/2010/main" val="56901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Fossil Remains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The Fossil Record</a:t>
            </a:r>
          </a:p>
          <a:p>
            <a:pPr>
              <a:spcBef>
                <a:spcPts val="0"/>
              </a:spcBef>
              <a:spcAft>
                <a:spcPts val="1200"/>
              </a:spcAft>
            </a:pPr>
            <a:r>
              <a:rPr lang="en-US" sz="1800" dirty="0">
                <a:latin typeface="Helvetica Light"/>
                <a:cs typeface="Helvetica Light"/>
              </a:rPr>
              <a:t>Fossils provide evidence of the past existence of a wide variety of life-forms, most of which are now extinct. The diverse fossil record provides evidence that species—groups of closely related organisms—have evolved. </a:t>
            </a:r>
          </a:p>
          <a:p>
            <a:pPr>
              <a:spcBef>
                <a:spcPts val="0"/>
              </a:spcBef>
              <a:spcAft>
                <a:spcPts val="1200"/>
              </a:spcAft>
              <a:buClr>
                <a:schemeClr val="tx1"/>
              </a:buClr>
            </a:pPr>
            <a:r>
              <a:rPr lang="en-US" sz="1800" dirty="0">
                <a:solidFill>
                  <a:srgbClr val="C00000"/>
                </a:solidFill>
                <a:latin typeface="Helvetica Light"/>
                <a:cs typeface="Helvetica Light"/>
              </a:rPr>
              <a:t>Evolution</a:t>
            </a:r>
            <a:r>
              <a:rPr lang="en-US" sz="1800" dirty="0">
                <a:latin typeface="Helvetica Light"/>
                <a:cs typeface="Helvetica Light"/>
              </a:rPr>
              <a:t> is the change in species over time.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75569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Fossil Remains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The Fossil Record</a:t>
            </a:r>
          </a:p>
          <a:p>
            <a:pPr>
              <a:spcBef>
                <a:spcPts val="0"/>
              </a:spcBef>
              <a:spcAft>
                <a:spcPts val="1200"/>
              </a:spcAft>
            </a:pPr>
            <a:r>
              <a:rPr lang="en-US" sz="1800" dirty="0">
                <a:latin typeface="Helvetica Light"/>
                <a:cs typeface="Helvetica Light"/>
              </a:rPr>
              <a:t>When geologists find fossils in rocks, they know that the rocks are about the same age as the fossils, and they can infer that the same fossils found elsewhere are also of the same age.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48863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Fossil Remains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The Fossil Record</a:t>
            </a:r>
          </a:p>
          <a:p>
            <a:pPr marL="0" indent="0">
              <a:spcBef>
                <a:spcPts val="0"/>
              </a:spcBef>
              <a:spcAft>
                <a:spcPts val="600"/>
              </a:spcAft>
              <a:buNone/>
            </a:pPr>
            <a:r>
              <a:rPr lang="en-US" sz="2200" b="1" dirty="0">
                <a:latin typeface="Helvetica"/>
                <a:cs typeface="Helvetica"/>
              </a:rPr>
              <a:t>Original preservation</a:t>
            </a:r>
          </a:p>
          <a:p>
            <a:pPr>
              <a:spcBef>
                <a:spcPts val="0"/>
              </a:spcBef>
              <a:spcAft>
                <a:spcPts val="1200"/>
              </a:spcAft>
              <a:buClr>
                <a:schemeClr val="tx1"/>
              </a:buClr>
            </a:pPr>
            <a:r>
              <a:rPr lang="en-US" sz="1800" dirty="0">
                <a:latin typeface="Helvetica Light"/>
                <a:cs typeface="Helvetica Light"/>
              </a:rPr>
              <a:t>Fossils with </a:t>
            </a:r>
            <a:r>
              <a:rPr lang="en-US" sz="1800" dirty="0">
                <a:solidFill>
                  <a:srgbClr val="C00000"/>
                </a:solidFill>
                <a:latin typeface="Helvetica Light"/>
                <a:cs typeface="Helvetica Light"/>
              </a:rPr>
              <a:t>original preservation </a:t>
            </a:r>
            <a:r>
              <a:rPr lang="en-US" sz="1800" dirty="0">
                <a:latin typeface="Helvetica Light"/>
                <a:cs typeface="Helvetica Light"/>
              </a:rPr>
              <a:t>are the remains of plants and animals that have been altered very little since the organisms’ deaths.</a:t>
            </a:r>
          </a:p>
          <a:p>
            <a:pPr>
              <a:spcBef>
                <a:spcPts val="0"/>
              </a:spcBef>
              <a:spcAft>
                <a:spcPts val="1200"/>
              </a:spcAft>
              <a:buClr>
                <a:schemeClr val="tx1"/>
              </a:buClr>
            </a:pPr>
            <a:r>
              <a:rPr lang="en-US" sz="1800" dirty="0">
                <a:latin typeface="Helvetica Light"/>
                <a:cs typeface="Helvetica Light"/>
              </a:rPr>
              <a:t>Such fossils are uncommon because their preservation requires extraordinary circumstances, such as freezing, arid, or oxygen-free environments.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13628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Fossil Remains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The Fossil Record</a:t>
            </a:r>
          </a:p>
          <a:p>
            <a:pPr marL="0" indent="0">
              <a:spcBef>
                <a:spcPts val="0"/>
              </a:spcBef>
              <a:spcAft>
                <a:spcPts val="600"/>
              </a:spcAft>
              <a:buNone/>
            </a:pPr>
            <a:r>
              <a:rPr lang="en-US" sz="2200" b="1" dirty="0">
                <a:latin typeface="Helvetica"/>
                <a:cs typeface="Helvetica"/>
              </a:rPr>
              <a:t>Altered hard parts</a:t>
            </a:r>
          </a:p>
          <a:p>
            <a:pPr>
              <a:spcBef>
                <a:spcPts val="0"/>
              </a:spcBef>
              <a:spcAft>
                <a:spcPts val="1200"/>
              </a:spcAft>
              <a:buClr>
                <a:schemeClr val="tx1"/>
              </a:buClr>
            </a:pPr>
            <a:r>
              <a:rPr lang="en-US" sz="1800" dirty="0">
                <a:latin typeface="Helvetica Light"/>
                <a:cs typeface="Helvetica Light"/>
              </a:rPr>
              <a:t>Under most circumstances, the soft organic material of plants and animals decays quickly. Over time, the remaining hard parts, such as shells, bones, or cell walls, can become fossils with </a:t>
            </a:r>
            <a:r>
              <a:rPr lang="en-US" sz="1800" dirty="0">
                <a:solidFill>
                  <a:srgbClr val="C00000"/>
                </a:solidFill>
                <a:latin typeface="Helvetica Light"/>
                <a:cs typeface="Helvetica Light"/>
              </a:rPr>
              <a:t>altered hard parts</a:t>
            </a:r>
            <a:r>
              <a:rPr lang="en-US" sz="1800" dirty="0">
                <a:latin typeface="Helvetica Light"/>
                <a:cs typeface="Helvetica Light"/>
              </a:rPr>
              <a: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51875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Fossil Remains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4400551" cy="4324481"/>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The Fossil Record</a:t>
            </a:r>
          </a:p>
          <a:p>
            <a:pPr marL="0" indent="0">
              <a:spcBef>
                <a:spcPts val="0"/>
              </a:spcBef>
              <a:spcAft>
                <a:spcPts val="600"/>
              </a:spcAft>
              <a:buNone/>
            </a:pPr>
            <a:r>
              <a:rPr lang="en-US" sz="2200" b="1" dirty="0">
                <a:latin typeface="Helvetica"/>
                <a:cs typeface="Helvetica"/>
              </a:rPr>
              <a:t>Altered hard parts</a:t>
            </a:r>
          </a:p>
          <a:p>
            <a:pPr>
              <a:spcBef>
                <a:spcPts val="0"/>
              </a:spcBef>
              <a:spcAft>
                <a:spcPts val="1200"/>
              </a:spcAft>
              <a:buClr>
                <a:schemeClr val="tx1"/>
              </a:buClr>
            </a:pPr>
            <a:r>
              <a:rPr lang="en-US" sz="1800" dirty="0">
                <a:latin typeface="Helvetica Light"/>
                <a:cs typeface="Helvetica Light"/>
              </a:rPr>
              <a:t>In the process of </a:t>
            </a:r>
            <a:r>
              <a:rPr lang="en-US" sz="1800" dirty="0">
                <a:solidFill>
                  <a:srgbClr val="C00000"/>
                </a:solidFill>
                <a:latin typeface="Helvetica Light"/>
                <a:cs typeface="Helvetica Light"/>
              </a:rPr>
              <a:t>mineral replacement</a:t>
            </a:r>
            <a:r>
              <a:rPr lang="en-US" sz="1800" dirty="0">
                <a:latin typeface="Helvetica Light"/>
                <a:cs typeface="Helvetica Light"/>
              </a:rPr>
              <a:t>, the pore spaces of an organism’s buried hard parts are filled in with minerals from groundwater.</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695" y="2076450"/>
            <a:ext cx="2323406" cy="303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51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Fossil Remains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4400551" cy="4324481"/>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The Fossil Record</a:t>
            </a:r>
          </a:p>
          <a:p>
            <a:pPr marL="0" indent="0">
              <a:spcBef>
                <a:spcPts val="0"/>
              </a:spcBef>
              <a:spcAft>
                <a:spcPts val="600"/>
              </a:spcAft>
              <a:buNone/>
            </a:pPr>
            <a:r>
              <a:rPr lang="en-US" sz="2200" b="1" dirty="0">
                <a:latin typeface="Helvetica"/>
                <a:cs typeface="Helvetica"/>
              </a:rPr>
              <a:t>Altered hard parts</a:t>
            </a:r>
          </a:p>
          <a:p>
            <a:pPr>
              <a:spcBef>
                <a:spcPts val="0"/>
              </a:spcBef>
              <a:spcAft>
                <a:spcPts val="1200"/>
              </a:spcAft>
              <a:buClr>
                <a:schemeClr val="tx1"/>
              </a:buClr>
            </a:pPr>
            <a:r>
              <a:rPr lang="en-US" sz="1800" dirty="0">
                <a:latin typeface="Helvetica Light"/>
                <a:cs typeface="Helvetica Light"/>
              </a:rPr>
              <a:t>Recrystallization can occur when a buried hard part is subjected to changes in temperature and pressure over time. The original mineral is transformed into a new mineral.</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25" y="2036762"/>
            <a:ext cx="2347913"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57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2607</TotalTime>
  <Words>658</Words>
  <Application>Microsoft Macintosh PowerPoint</Application>
  <PresentationFormat>On-screen Show (4:3)</PresentationFormat>
  <Paragraphs>131</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Helvetica</vt:lpstr>
      <vt:lpstr>Helvetica Light</vt:lpstr>
      <vt:lpstr>Office Theme</vt:lpstr>
      <vt:lpstr>Section 4:  Fossil Remains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Microsoft Office User</cp:lastModifiedBy>
  <cp:revision>208</cp:revision>
  <cp:lastPrinted>2013-07-12T13:26:11Z</cp:lastPrinted>
  <dcterms:created xsi:type="dcterms:W3CDTF">2013-07-09T14:24:31Z</dcterms:created>
  <dcterms:modified xsi:type="dcterms:W3CDTF">2020-10-12T15:48:57Z</dcterms:modified>
</cp:coreProperties>
</file>