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sldIdLst>
    <p:sldId id="297" r:id="rId2"/>
    <p:sldId id="300" r:id="rId3"/>
    <p:sldId id="301" r:id="rId4"/>
    <p:sldId id="263" r:id="rId5"/>
    <p:sldId id="307" r:id="rId6"/>
    <p:sldId id="334" r:id="rId7"/>
    <p:sldId id="331" r:id="rId8"/>
    <p:sldId id="332" r:id="rId9"/>
    <p:sldId id="309" r:id="rId10"/>
    <p:sldId id="335" r:id="rId11"/>
    <p:sldId id="336" r:id="rId12"/>
    <p:sldId id="329" r:id="rId13"/>
    <p:sldId id="310" r:id="rId14"/>
    <p:sldId id="304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B90000"/>
    <a:srgbClr val="6600FF"/>
    <a:srgbClr val="BF71FF"/>
    <a:srgbClr val="9B37FF"/>
    <a:srgbClr val="9CCB0D"/>
    <a:srgbClr val="A6D70E"/>
    <a:srgbClr val="8DD705"/>
    <a:srgbClr val="86CB07"/>
    <a:srgbClr val="73BF08"/>
    <a:srgbClr val="6DB3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26"/>
  </p:normalViewPr>
  <p:slideViewPr>
    <p:cSldViewPr snapToGrid="0" snapToObjects="1">
      <p:cViewPr varScale="1">
        <p:scale>
          <a:sx n="105" d="100"/>
          <a:sy n="105" d="100"/>
        </p:scale>
        <p:origin x="18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EE118-157F-40EC-839F-8334167B73AB}" type="datetimeFigureOut">
              <a:rPr lang="en-US" smtClean="0"/>
              <a:t>9/15/22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DAC0E8-3B03-41EA-864C-1366957DF6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89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AC0E8-3B03-41EA-864C-1366957DF6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815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DAC0E8-3B03-41EA-864C-1366957DF61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794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9/15/22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9/15/22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417315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Helvetica Light"/>
                <a:cs typeface="Helvetica Light"/>
              </a:rPr>
              <a:t>New technologies have changed the appearance and use of maps.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 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Remote Sensing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952939"/>
              </p:ext>
            </p:extLst>
          </p:nvPr>
        </p:nvGraphicFramePr>
        <p:xfrm>
          <a:off x="477520" y="2809198"/>
          <a:ext cx="8229600" cy="28130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674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K</a:t>
                      </a:r>
                    </a:p>
                    <a:p>
                      <a:pPr algn="ctr"/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Know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</a:t>
                      </a:r>
                    </a:p>
                    <a:p>
                      <a:pPr algn="ctr"/>
                      <a:r>
                        <a:rPr lang="en-US" sz="1200" b="0" i="1" dirty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Want to Find Out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</a:t>
                      </a:r>
                    </a:p>
                    <a:p>
                      <a:pPr algn="ctr"/>
                      <a:r>
                        <a:rPr lang="en-US" sz="1200" b="0" i="1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Learned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585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784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Remote Sensing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133338"/>
            <a:ext cx="8229600" cy="3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The Global Positioning System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Uses for GPS technology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GPS technology is used extensively in navigation by airplanes and ships.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GPS receivers also help people in everyday life to find a destination or determine their current location.</a:t>
            </a:r>
          </a:p>
        </p:txBody>
      </p:sp>
    </p:spTree>
    <p:extLst>
      <p:ext uri="{BB962C8B-B14F-4D97-AF65-F5344CB8AC3E}">
        <p14:creationId xmlns:p14="http://schemas.microsoft.com/office/powerpoint/2010/main" val="2093124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Remote Sensing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133338"/>
            <a:ext cx="8229600" cy="3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The Global Positioning System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Visualizing GPS Satellites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GPS receivers detect signals from the 24 GPS satellites orbiting Earth. Using signals from at least three satellites, the receiver can calculate location within 10 m.</a:t>
            </a:r>
          </a:p>
        </p:txBody>
      </p:sp>
    </p:spTree>
    <p:extLst>
      <p:ext uri="{BB962C8B-B14F-4D97-AF65-F5344CB8AC3E}">
        <p14:creationId xmlns:p14="http://schemas.microsoft.com/office/powerpoint/2010/main" val="4923061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1116936"/>
            <a:ext cx="8229600" cy="41789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Visualizing GPS Satellites</a:t>
            </a:r>
            <a:endParaRPr lang="en-US" sz="24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338" y="1527536"/>
            <a:ext cx="533400" cy="431800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Remote Sensing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C83D8C8-40E8-4CF6-ADAA-E6D8D167026C}"/>
              </a:ext>
            </a:extLst>
          </p:cNvPr>
          <p:cNvSpPr txBox="1"/>
          <p:nvPr/>
        </p:nvSpPr>
        <p:spPr>
          <a:xfrm>
            <a:off x="1026738" y="1568273"/>
            <a:ext cx="7623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Helvetica" pitchFamily="34" charset="0"/>
              </a:rPr>
              <a:t>Go to your </a:t>
            </a:r>
            <a:r>
              <a:rPr lang="en-US" dirty="0" err="1">
                <a:latin typeface="Helvetica" pitchFamily="34" charset="0"/>
              </a:rPr>
              <a:t>ConnectED</a:t>
            </a:r>
            <a:r>
              <a:rPr lang="en-US" dirty="0">
                <a:latin typeface="Helvetica" pitchFamily="34" charset="0"/>
              </a:rPr>
              <a:t> resources to play </a:t>
            </a:r>
            <a:r>
              <a:rPr lang="en-US" b="1" i="1" dirty="0">
                <a:latin typeface="Helvetica" pitchFamily="34" charset="0"/>
              </a:rPr>
              <a:t>Animation: Visualizing GPS Satellites.</a:t>
            </a:r>
          </a:p>
        </p:txBody>
      </p:sp>
    </p:spTree>
    <p:extLst>
      <p:ext uri="{BB962C8B-B14F-4D97-AF65-F5344CB8AC3E}">
        <p14:creationId xmlns:p14="http://schemas.microsoft.com/office/powerpoint/2010/main" val="25660482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200" y="656557"/>
            <a:ext cx="8229600" cy="16103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rgbClr val="CC3300"/>
              </a:buClr>
              <a:buFont typeface="Wingdings" pitchFamily="2" charset="2"/>
              <a:buNone/>
            </a:pPr>
            <a:endParaRPr lang="en-US" sz="2400" dirty="0">
              <a:solidFill>
                <a:srgbClr val="003366"/>
              </a:solidFill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57199" y="1113847"/>
            <a:ext cx="7953375" cy="477260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The Geographic Information System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The </a:t>
            </a:r>
            <a:r>
              <a:rPr lang="en-US" sz="1800" dirty="0">
                <a:solidFill>
                  <a:srgbClr val="B90000"/>
                </a:solidFill>
                <a:latin typeface="Helvetica Light"/>
                <a:cs typeface="Helvetica Light"/>
              </a:rPr>
              <a:t>Geographic Information System (GIS)</a:t>
            </a:r>
            <a:r>
              <a:rPr lang="en-US" sz="1800" dirty="0">
                <a:latin typeface="Helvetica Light"/>
                <a:cs typeface="Helvetica Light"/>
              </a:rPr>
              <a:t> uses a worldwide database to create layers, or “themes,” of information that can be placed one on top of the other to create a comprehensive map.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GIS map layers remain linked to the original information, so if the original information changes, the GIS layers also change. The result is a map that is always up-to-date. 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Remote Sensing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888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011028"/>
            <a:ext cx="8229600" cy="3370472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3300" b="1" dirty="0">
                <a:solidFill>
                  <a:srgbClr val="6600FF"/>
                </a:solidFill>
                <a:latin typeface="Helvetica"/>
                <a:cs typeface="Helvetica"/>
              </a:rPr>
              <a:t>Review</a:t>
            </a:r>
            <a:endParaRPr lang="en-US" sz="2800" b="1" dirty="0">
              <a:solidFill>
                <a:srgbClr val="6600FF"/>
              </a:solidFill>
              <a:latin typeface="Helvetica"/>
              <a:cs typeface="Helvetica"/>
            </a:endParaRPr>
          </a:p>
          <a:p>
            <a:pPr marL="0" indent="0">
              <a:spcAft>
                <a:spcPts val="30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are some of the different types of remote sensing?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How are satellites and sonar used to map Earth’s surface and its oceans?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is the Global Positioning System and how does it work?</a:t>
            </a: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400" b="1" dirty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Vocabulary</a:t>
            </a:r>
            <a:endParaRPr lang="en-US" sz="2400" dirty="0">
              <a:latin typeface="Helvetica" pitchFamily="34" charset="0"/>
              <a:cs typeface="Helvetica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57200" y="4282570"/>
            <a:ext cx="2735533" cy="830997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remote sensing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Landsat satellite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sonar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Remote Sensing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240371" y="4282570"/>
            <a:ext cx="3951004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Global Positioning System</a:t>
            </a:r>
          </a:p>
          <a:p>
            <a:pPr marL="285750" indent="-285750">
              <a:buFont typeface="Arial"/>
              <a:buChar char="•"/>
            </a:pPr>
            <a:r>
              <a:rPr lang="en-US" dirty="0">
                <a:latin typeface="Helvetica Light"/>
                <a:cs typeface="Helvetica Light"/>
              </a:rPr>
              <a:t>Geographic Information System</a:t>
            </a:r>
          </a:p>
        </p:txBody>
      </p:sp>
    </p:spTree>
    <p:extLst>
      <p:ext uri="{BB962C8B-B14F-4D97-AF65-F5344CB8AC3E}">
        <p14:creationId xmlns:p14="http://schemas.microsoft.com/office/powerpoint/2010/main" val="1136184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38150" y="620503"/>
            <a:ext cx="8229600" cy="4685576"/>
          </a:xfrm>
        </p:spPr>
        <p:txBody>
          <a:bodyPr lIns="0" tIns="0" rIns="0" bIns="0"/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>
                <a:solidFill>
                  <a:srgbClr val="6600FF"/>
                </a:solidFill>
                <a:latin typeface="Helvetica"/>
                <a:cs typeface="Helvetica"/>
              </a:rPr>
              <a:t>Essential Questions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are some of the different types of remote sensing?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How are satellites and sonar used to map Earth’s surface and its oceans?</a:t>
            </a:r>
          </a:p>
          <a:p>
            <a:pPr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What is the Global Positioning System and how does it work?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Remote Sensing</a:t>
            </a:r>
          </a:p>
        </p:txBody>
      </p:sp>
    </p:spTree>
    <p:extLst>
      <p:ext uri="{BB962C8B-B14F-4D97-AF65-F5344CB8AC3E}">
        <p14:creationId xmlns:p14="http://schemas.microsoft.com/office/powerpoint/2010/main" val="187663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281827"/>
            <a:ext cx="4108963" cy="4771996"/>
          </a:xfrm>
        </p:spPr>
        <p:txBody>
          <a:bodyPr lIns="0" tIns="0" numCol="1"/>
          <a:lstStyle/>
          <a:p>
            <a:pPr marL="0" indent="0">
              <a:spcAft>
                <a:spcPts val="300"/>
              </a:spcAft>
              <a:buNone/>
            </a:pPr>
            <a:r>
              <a:rPr lang="en-US" sz="2200" b="1" dirty="0">
                <a:latin typeface="Helvetica"/>
                <a:cs typeface="Helvetica"/>
              </a:rPr>
              <a:t>Review</a:t>
            </a:r>
          </a:p>
          <a:p>
            <a:r>
              <a:rPr lang="en-US" sz="1800" dirty="0">
                <a:latin typeface="Helvetica Light"/>
                <a:cs typeface="Helvetica Light"/>
              </a:rPr>
              <a:t>satellite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0" y="1281827"/>
            <a:ext cx="4132619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300"/>
              </a:spcAft>
              <a:buFont typeface="Arial"/>
              <a:buNone/>
            </a:pPr>
            <a:r>
              <a:rPr lang="en-US" sz="2200" b="1" dirty="0">
                <a:latin typeface="Helvetica"/>
                <a:cs typeface="Helvetica"/>
              </a:rPr>
              <a:t>New</a:t>
            </a:r>
          </a:p>
          <a:p>
            <a:r>
              <a:rPr lang="en-US" sz="1800" dirty="0">
                <a:latin typeface="Helvetica Light"/>
                <a:cs typeface="Helvetica Light"/>
              </a:rPr>
              <a:t>remote sensing</a:t>
            </a:r>
          </a:p>
          <a:p>
            <a:r>
              <a:rPr lang="en-US" sz="1800" dirty="0">
                <a:latin typeface="Helvetica Light"/>
                <a:cs typeface="Helvetica Light"/>
              </a:rPr>
              <a:t>Landsat satellite</a:t>
            </a:r>
          </a:p>
          <a:p>
            <a:r>
              <a:rPr lang="en-US" sz="1800" dirty="0">
                <a:latin typeface="Helvetica Light"/>
                <a:cs typeface="Helvetica Light"/>
              </a:rPr>
              <a:t>sonar</a:t>
            </a:r>
          </a:p>
          <a:p>
            <a:r>
              <a:rPr lang="en-US" sz="1800" dirty="0">
                <a:latin typeface="Helvetica Light"/>
                <a:cs typeface="Helvetica Light"/>
              </a:rPr>
              <a:t>Global Positioning System</a:t>
            </a:r>
          </a:p>
          <a:p>
            <a:r>
              <a:rPr lang="en-US" sz="1800" dirty="0">
                <a:latin typeface="Helvetica Light"/>
                <a:cs typeface="Helvetica Light"/>
              </a:rPr>
              <a:t>Geographic Information System</a:t>
            </a:r>
          </a:p>
          <a:p>
            <a:pPr marL="0" indent="0">
              <a:buNone/>
            </a:pPr>
            <a:endParaRPr lang="en-US" sz="1800" dirty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610470"/>
            <a:ext cx="8229600" cy="516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400"/>
              </a:spcAft>
              <a:buFont typeface="Arial"/>
              <a:buNone/>
            </a:pPr>
            <a:r>
              <a:rPr lang="en-US" sz="2800" b="1" dirty="0">
                <a:solidFill>
                  <a:srgbClr val="6600FF"/>
                </a:solidFill>
                <a:latin typeface="Helvetica"/>
                <a:cs typeface="Helvetica"/>
              </a:rPr>
              <a:t>Vocabulary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Remote Sensing</a:t>
            </a:r>
          </a:p>
        </p:txBody>
      </p:sp>
    </p:spTree>
    <p:extLst>
      <p:ext uri="{BB962C8B-B14F-4D97-AF65-F5344CB8AC3E}">
        <p14:creationId xmlns:p14="http://schemas.microsoft.com/office/powerpoint/2010/main" val="569015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Remote Sensing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457199" y="1133345"/>
            <a:ext cx="7807911" cy="3733930"/>
          </a:xfrm>
          <a:prstGeom prst="rect">
            <a:avLst/>
          </a:prstGeom>
        </p:spPr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Landsat Satellite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The process of gathering data about Earth using instruments mounted on satellites, airplanes, or ships is called </a:t>
            </a:r>
            <a:r>
              <a:rPr lang="en-US" sz="1800" dirty="0">
                <a:solidFill>
                  <a:srgbClr val="C00000"/>
                </a:solidFill>
                <a:latin typeface="Helvetica Light"/>
                <a:cs typeface="Helvetica Light"/>
              </a:rPr>
              <a:t>remote sensing</a:t>
            </a:r>
            <a:r>
              <a:rPr lang="en-US" sz="1800" dirty="0">
                <a:latin typeface="Helvetica Light"/>
                <a:cs typeface="Helvetica Light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C00000"/>
                </a:solidFill>
                <a:latin typeface="Helvetica Light"/>
                <a:cs typeface="Helvetica Light"/>
              </a:rPr>
              <a:t>Landsat satellites</a:t>
            </a:r>
            <a:r>
              <a:rPr lang="en-US" sz="1800" dirty="0">
                <a:latin typeface="Helvetica Light"/>
                <a:cs typeface="Helvetica Light"/>
              </a:rPr>
              <a:t> record reflected wavelengths of visible light and infrared radiation from Earth’s surface, and then computers convert the information into digital images.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1800" dirty="0">
                <a:latin typeface="Helvetica Light"/>
                <a:cs typeface="Helvetica Light"/>
              </a:rPr>
              <a:t>Landsat data are used to study pollution, the movements of Earth’s plates, and the melting of glaciers and ice caps.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6987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Remote Sensing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33339"/>
            <a:ext cx="8229600" cy="3733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OSTM/Jason-2 Satellite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One satellite that uses radar to measure and map sea surface height is the OSTM/Jason-2 satellite.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Radar uses high-frequency signals that are transmitted from the satellite to the surface of the ocean. A receiving device then picks up the returning echo as it is reflected off the water.</a:t>
            </a: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59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Remote Sensing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33339"/>
            <a:ext cx="8229600" cy="373393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OSTM/Jason-2 Satellite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Using OSTM/Jason-2 data, scientists are able to estimate global sea levels with an accuracy of just a few millimeters.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Scientists can use this data combined with other existing data to create maps of ocean-floor features. </a:t>
            </a: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58592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Remote Sensing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1133339"/>
            <a:ext cx="7962900" cy="47435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SeaBeam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</a:pPr>
            <a:r>
              <a:rPr lang="en-US" sz="1800" dirty="0">
                <a:solidFill>
                  <a:srgbClr val="C00000"/>
                </a:solidFill>
                <a:latin typeface="Helvetica Light"/>
                <a:cs typeface="Helvetica Light"/>
              </a:rPr>
              <a:t>Sonar</a:t>
            </a:r>
            <a:r>
              <a:rPr lang="en-US" sz="1800" dirty="0">
                <a:latin typeface="Helvetica Light"/>
                <a:cs typeface="Helvetica Light"/>
              </a:rPr>
              <a:t> is the use of sound waves to detect and measure objects underwater.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SeaBeam technology uses sonar to map the ocean floor from a ship.</a:t>
            </a: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864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Remote Sensing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199" y="1133339"/>
            <a:ext cx="8124826" cy="389586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SeaBeam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A sound wave is sent from a ship toward the ocean floor. A receiving device picks up the returning echo when it bounces off the seafloor.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A computer calculates the distance from the ship to the ocean floor using the speed of sound in water and the time it takes for the sound to be reflected.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SeaBeam technology is used by fishing fleets, deep-sea drilling operations, oceanographers, volcanologists, and archaeologists.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Aft>
                <a:spcPts val="1200"/>
              </a:spcAft>
              <a:buFont typeface="Arial"/>
              <a:buNone/>
            </a:pP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buFont typeface="Arial"/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03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Remote Sensing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66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5" name="Content Placeholder 2"/>
          <p:cNvSpPr txBox="1">
            <a:spLocks/>
          </p:cNvSpPr>
          <p:nvPr/>
        </p:nvSpPr>
        <p:spPr>
          <a:xfrm>
            <a:off x="457200" y="1133338"/>
            <a:ext cx="8229600" cy="335330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vert="horz" lIns="0" tIns="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>
                <a:latin typeface="Helvetica"/>
                <a:cs typeface="Helvetica"/>
              </a:rPr>
              <a:t>The Global Positioning System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The </a:t>
            </a:r>
            <a:r>
              <a:rPr lang="en-US" sz="1800" dirty="0">
                <a:solidFill>
                  <a:srgbClr val="B90000"/>
                </a:solidFill>
                <a:latin typeface="Helvetica Light"/>
                <a:cs typeface="Helvetica Light"/>
              </a:rPr>
              <a:t>Global Positioning System (GPS)</a:t>
            </a:r>
            <a:r>
              <a:rPr lang="en-US" sz="1800" dirty="0">
                <a:latin typeface="Helvetica Light"/>
                <a:cs typeface="Helvetica Light"/>
              </a:rPr>
              <a:t> is a satellite navigation system that allows users to locate their approximate position on Earth.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800" dirty="0">
                <a:latin typeface="Helvetica Light"/>
                <a:cs typeface="Helvetica Light"/>
              </a:rPr>
              <a:t>These satellites can also relay information to a GPS receiver about elevation, direction of movement, and speed.</a:t>
            </a:r>
          </a:p>
        </p:txBody>
      </p:sp>
    </p:spTree>
    <p:extLst>
      <p:ext uri="{BB962C8B-B14F-4D97-AF65-F5344CB8AC3E}">
        <p14:creationId xmlns:p14="http://schemas.microsoft.com/office/powerpoint/2010/main" val="29844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2168</TotalTime>
  <Words>708</Words>
  <Application>Microsoft Macintosh PowerPoint</Application>
  <PresentationFormat>On-screen Show (4:3)</PresentationFormat>
  <Paragraphs>97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Helvetica</vt:lpstr>
      <vt:lpstr>Helvetica Light</vt:lpstr>
      <vt:lpstr>Wingdings</vt:lpstr>
      <vt:lpstr>Office Theme</vt:lpstr>
      <vt:lpstr>Section 3:  Remote Sensing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Microsoft Office User</cp:lastModifiedBy>
  <cp:revision>144</cp:revision>
  <cp:lastPrinted>2013-07-12T13:26:11Z</cp:lastPrinted>
  <dcterms:created xsi:type="dcterms:W3CDTF">2013-07-09T14:24:31Z</dcterms:created>
  <dcterms:modified xsi:type="dcterms:W3CDTF">2022-09-15T13:19:52Z</dcterms:modified>
</cp:coreProperties>
</file>