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97" r:id="rId2"/>
    <p:sldId id="300" r:id="rId3"/>
    <p:sldId id="301" r:id="rId4"/>
    <p:sldId id="263" r:id="rId5"/>
    <p:sldId id="433" r:id="rId6"/>
    <p:sldId id="428" r:id="rId7"/>
    <p:sldId id="460" r:id="rId8"/>
    <p:sldId id="434" r:id="rId9"/>
    <p:sldId id="461" r:id="rId10"/>
    <p:sldId id="438" r:id="rId11"/>
    <p:sldId id="462" r:id="rId12"/>
    <p:sldId id="436" r:id="rId13"/>
    <p:sldId id="416" r:id="rId14"/>
    <p:sldId id="463" r:id="rId15"/>
    <p:sldId id="464" r:id="rId16"/>
    <p:sldId id="451" r:id="rId17"/>
    <p:sldId id="465" r:id="rId18"/>
    <p:sldId id="459" r:id="rId19"/>
    <p:sldId id="466" r:id="rId20"/>
    <p:sldId id="467" r:id="rId21"/>
    <p:sldId id="468" r:id="rId22"/>
    <p:sldId id="469" r:id="rId23"/>
    <p:sldId id="429" r:id="rId24"/>
    <p:sldId id="456" r:id="rId25"/>
    <p:sldId id="437" r:id="rId26"/>
    <p:sldId id="444" r:id="rId27"/>
    <p:sldId id="411" r:id="rId28"/>
    <p:sldId id="30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B90000"/>
    <a:srgbClr val="6600FF"/>
    <a:srgbClr val="BF71FF"/>
    <a:srgbClr val="9B37FF"/>
    <a:srgbClr val="9CCB0D"/>
    <a:srgbClr val="A6D70E"/>
    <a:srgbClr val="8DD705"/>
    <a:srgbClr val="86CB07"/>
    <a:srgbClr val="73BF08"/>
    <a:srgbClr val="6DB30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57" d="100"/>
          <a:sy n="57" d="100"/>
        </p:scale>
        <p:origin x="-102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EE118-157F-40EC-839F-8334167B73AB}" type="datetimeFigureOut">
              <a:rPr lang="en-US" smtClean="0"/>
              <a:pPr/>
              <a:t>11/10/2020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DAC0E8-3B03-41EA-864C-1366957DF614}" type="slidenum">
              <a:rPr lang="en-US" smtClean="0"/>
              <a:pPr/>
              <a:t>‹#›</a:t>
            </a:fld>
            <a:endParaRPr lang="en-US"/>
          </a:p>
        </p:txBody>
      </p:sp>
    </p:spTree>
    <p:extLst>
      <p:ext uri="{BB962C8B-B14F-4D97-AF65-F5344CB8AC3E}">
        <p14:creationId xmlns:p14="http://schemas.microsoft.com/office/powerpoint/2010/main" xmlns="" val="215058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4</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13</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14</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15</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16</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17</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19</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20</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21</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22</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23</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5</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24</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25</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26</a:t>
            </a:fld>
            <a:endParaRPr lang="en-US" dirty="0"/>
          </a:p>
        </p:txBody>
      </p:sp>
    </p:spTree>
    <p:extLst>
      <p:ext uri="{BB962C8B-B14F-4D97-AF65-F5344CB8AC3E}">
        <p14:creationId xmlns:p14="http://schemas.microsoft.com/office/powerpoint/2010/main" xmlns="" val="2236815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27</a:t>
            </a:fld>
            <a:endParaRPr lang="en-US" dirty="0"/>
          </a:p>
        </p:txBody>
      </p:sp>
    </p:spTree>
    <p:extLst>
      <p:ext uri="{BB962C8B-B14F-4D97-AF65-F5344CB8AC3E}">
        <p14:creationId xmlns:p14="http://schemas.microsoft.com/office/powerpoint/2010/main" xmlns="" val="2236815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6</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7</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8</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9</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10</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11</a:t>
            </a:fld>
            <a:endParaRPr lang="en-US"/>
          </a:p>
        </p:txBody>
      </p:sp>
    </p:spTree>
    <p:extLst>
      <p:ext uri="{BB962C8B-B14F-4D97-AF65-F5344CB8AC3E}">
        <p14:creationId xmlns:p14="http://schemas.microsoft.com/office/powerpoint/2010/main" xmlns="" val="2236815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pPr/>
              <a:t>12</a:t>
            </a:fld>
            <a:endParaRPr lang="en-US"/>
          </a:p>
        </p:txBody>
      </p:sp>
    </p:spTree>
    <p:extLst>
      <p:ext uri="{BB962C8B-B14F-4D97-AF65-F5344CB8AC3E}">
        <p14:creationId xmlns:p14="http://schemas.microsoft.com/office/powerpoint/2010/main" xmlns="" val="2236815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175200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265114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326355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62156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404476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102285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44504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399968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415185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63788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289132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DF1B3-84ED-1A4A-A5E2-67B782020111}" type="datetimeFigureOut">
              <a:rPr lang="en-US" smtClean="0"/>
              <a:pPr/>
              <a:t>11/10/2020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D8EA9-83C7-2A40-963C-9206A057D9F3}" type="slidenum">
              <a:rPr lang="en-US" smtClean="0"/>
              <a:pPr/>
              <a:t>‹#›</a:t>
            </a:fld>
            <a:endParaRPr lang="en-US"/>
          </a:p>
        </p:txBody>
      </p:sp>
    </p:spTree>
    <p:extLst>
      <p:ext uri="{BB962C8B-B14F-4D97-AF65-F5344CB8AC3E}">
        <p14:creationId xmlns:p14="http://schemas.microsoft.com/office/powerpoint/2010/main" xmlns="" val="7995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6683"/>
            <a:ext cx="8229600" cy="4173157"/>
          </a:xfrm>
        </p:spPr>
        <p:txBody>
          <a:bodyPr lIns="0" tIns="0">
            <a:normAutofit/>
          </a:bodyPr>
          <a:lstStyle/>
          <a:p>
            <a:pPr marL="0" indent="0">
              <a:buNone/>
            </a:pPr>
            <a:r>
              <a:rPr lang="en-US" sz="2000" dirty="0">
                <a:latin typeface="Helvetica Light"/>
                <a:cs typeface="Helvetica Light"/>
              </a:rPr>
              <a:t>Mammals became the dominant terrestrial animals during the Cenozoic while the continents assumed their present forms.</a:t>
            </a:r>
          </a:p>
        </p:txBody>
      </p:sp>
      <p:sp>
        <p:nvSpPr>
          <p:cNvPr id="2" name="Title 1"/>
          <p:cNvSpPr>
            <a:spLocks noGrp="1"/>
          </p:cNvSpPr>
          <p:nvPr>
            <p:ph type="title"/>
          </p:nvPr>
        </p:nvSpPr>
        <p:spPr>
          <a:xfrm>
            <a:off x="477520" y="1121219"/>
            <a:ext cx="8238938" cy="364205"/>
          </a:xfrm>
        </p:spPr>
        <p:txBody>
          <a:bodyPr lIns="0" tIns="0" rIns="0" bIns="0" anchor="t" anchorCtr="0">
            <a:noAutofit/>
          </a:bodyPr>
          <a:lstStyle/>
          <a:p>
            <a:pPr algn="l"/>
            <a:r>
              <a:rPr lang="en-US" sz="1800" b="1" dirty="0">
                <a:solidFill>
                  <a:schemeClr val="tx1">
                    <a:lumMod val="50000"/>
                    <a:lumOff val="50000"/>
                  </a:schemeClr>
                </a:solidFill>
                <a:latin typeface="Helvetica"/>
                <a:cs typeface="Helvetica"/>
              </a:rPr>
              <a:t>Section 3:  </a:t>
            </a:r>
            <a:r>
              <a:rPr lang="en-US" sz="1800" dirty="0">
                <a:solidFill>
                  <a:schemeClr val="tx1">
                    <a:lumMod val="50000"/>
                    <a:lumOff val="50000"/>
                  </a:schemeClr>
                </a:solidFill>
                <a:latin typeface="Helvetica"/>
                <a:cs typeface="Helvetica"/>
              </a:rPr>
              <a:t>The Cenozoic Era</a:t>
            </a:r>
            <a:br>
              <a:rPr lang="en-US" sz="1800" dirty="0">
                <a:solidFill>
                  <a:schemeClr val="tx1">
                    <a:lumMod val="50000"/>
                    <a:lumOff val="50000"/>
                  </a:schemeClr>
                </a:solidFill>
                <a:latin typeface="Helvetica"/>
                <a:cs typeface="Helvetica"/>
              </a:rPr>
            </a:br>
            <a:endParaRPr lang="en-US" sz="1800" dirty="0">
              <a:solidFill>
                <a:schemeClr val="tx1">
                  <a:lumMod val="50000"/>
                  <a:lumOff val="50000"/>
                </a:schemeClr>
              </a:solidFill>
              <a:latin typeface="Helvetica"/>
              <a:cs typeface="Helvetica"/>
            </a:endParaRPr>
          </a:p>
        </p:txBody>
      </p:sp>
      <p:pic>
        <p:nvPicPr>
          <p:cNvPr id="5" name="Picture 4"/>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477520" y="1771459"/>
            <a:ext cx="1962912" cy="310896"/>
          </a:xfrm>
          <a:prstGeom prst="rect">
            <a:avLst/>
          </a:prstGeom>
        </p:spPr>
      </p:pic>
      <p:pic>
        <p:nvPicPr>
          <p:cNvPr id="6" name="Picture 5" descr="MHE-red-rgb.eps"/>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7862" y="5833533"/>
            <a:ext cx="550334" cy="550334"/>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xmlns="" val="2625952939"/>
              </p:ext>
            </p:extLst>
          </p:nvPr>
        </p:nvGraphicFramePr>
        <p:xfrm>
          <a:off x="477520" y="2809198"/>
          <a:ext cx="8229600" cy="2813051"/>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426741">
                <a:tc>
                  <a:txBody>
                    <a:bodyPr/>
                    <a:lstStyle/>
                    <a:p>
                      <a:pPr algn="ctr"/>
                      <a:r>
                        <a:rPr lang="en-US" sz="1200" b="1" i="0" dirty="0">
                          <a:solidFill>
                            <a:schemeClr val="tx1"/>
                          </a:solidFill>
                          <a:latin typeface="Helvetica"/>
                          <a:cs typeface="Helvetica"/>
                        </a:rPr>
                        <a:t>K</a:t>
                      </a:r>
                    </a:p>
                    <a:p>
                      <a:pPr algn="ctr"/>
                      <a:r>
                        <a:rPr lang="en-US" sz="1200" b="0" i="1" dirty="0">
                          <a:solidFill>
                            <a:schemeClr val="tx1"/>
                          </a:solidFill>
                          <a:latin typeface="Helvetica Light"/>
                          <a:cs typeface="Helvetica Light"/>
                        </a:rPr>
                        <a:t>What I Know</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a:solidFill>
                            <a:schemeClr val="tx1"/>
                          </a:solidFill>
                          <a:latin typeface="Helvetica"/>
                          <a:cs typeface="Helvetica"/>
                        </a:rPr>
                        <a:t>W</a:t>
                      </a:r>
                    </a:p>
                    <a:p>
                      <a:pPr algn="ctr"/>
                      <a:r>
                        <a:rPr lang="en-US" sz="1200" b="0" i="1" dirty="0">
                          <a:solidFill>
                            <a:schemeClr val="tx1"/>
                          </a:solidFill>
                          <a:latin typeface="Helvetica Light"/>
                          <a:cs typeface="Helvetica Light"/>
                        </a:rPr>
                        <a:t>What I Want to Find Out</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a:solidFill>
                            <a:schemeClr val="tx1"/>
                          </a:solidFill>
                          <a:latin typeface="Helvetica"/>
                          <a:cs typeface="Helvetica"/>
                        </a:rPr>
                        <a:t>L</a:t>
                      </a:r>
                    </a:p>
                    <a:p>
                      <a:pPr algn="ctr"/>
                      <a:r>
                        <a:rPr lang="en-US" sz="1200" b="0" i="1" dirty="0">
                          <a:solidFill>
                            <a:schemeClr val="tx1"/>
                          </a:solidFill>
                          <a:latin typeface="Helvetica Light"/>
                          <a:cs typeface="Helvetica Light"/>
                        </a:rPr>
                        <a:t>What I Learned</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2355851">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20478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Cenozoic Paleogeography</a:t>
            </a:r>
          </a:p>
          <a:p>
            <a:pPr marL="0" indent="0">
              <a:spcBef>
                <a:spcPts val="0"/>
              </a:spcBef>
              <a:spcAft>
                <a:spcPts val="600"/>
              </a:spcAft>
              <a:buNone/>
            </a:pPr>
            <a:r>
              <a:rPr lang="en-US" sz="2200" b="1" dirty="0">
                <a:latin typeface="Helvetica"/>
                <a:cs typeface="Helvetica"/>
              </a:rPr>
              <a:t>Ice ages</a:t>
            </a:r>
          </a:p>
          <a:p>
            <a:pPr>
              <a:spcBef>
                <a:spcPts val="0"/>
              </a:spcBef>
              <a:spcAft>
                <a:spcPts val="1200"/>
              </a:spcAft>
            </a:pPr>
            <a:r>
              <a:rPr lang="en-US" sz="1800" dirty="0">
                <a:latin typeface="Helvetica Light"/>
                <a:cs typeface="Helvetica Light"/>
              </a:rPr>
              <a:t>Throughout the Pleistocene, ice covered much of Earth’s northern hemisphere. Glaciers advanced and retreated in at least four stages over North America and the northern latitudes.</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2876720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Cenozoic Paleogeography</a:t>
            </a:r>
          </a:p>
          <a:p>
            <a:pPr marL="0" indent="0">
              <a:spcBef>
                <a:spcPts val="0"/>
              </a:spcBef>
              <a:spcAft>
                <a:spcPts val="600"/>
              </a:spcAft>
              <a:buNone/>
            </a:pPr>
            <a:r>
              <a:rPr lang="en-US" sz="2200" b="1" dirty="0">
                <a:latin typeface="Helvetica"/>
                <a:cs typeface="Helvetica"/>
              </a:rPr>
              <a:t>Ice ages</a:t>
            </a:r>
          </a:p>
          <a:p>
            <a:pPr>
              <a:spcBef>
                <a:spcPts val="0"/>
              </a:spcBef>
              <a:spcAft>
                <a:spcPts val="1200"/>
              </a:spcAft>
            </a:pPr>
            <a:r>
              <a:rPr lang="en-US" sz="1800" dirty="0">
                <a:latin typeface="Helvetica Light"/>
                <a:cs typeface="Helvetica Light"/>
              </a:rPr>
              <a:t>At the peak of Pleistocene glaciation, glaciers up to 3 km thick covered nearly one-third of Earth’s land surfaces.</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pic>
        <p:nvPicPr>
          <p:cNvPr id="819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91822" y="2929830"/>
            <a:ext cx="4538663" cy="2903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7759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762875"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Cenozoic Mountain Building</a:t>
            </a:r>
            <a:endParaRPr lang="en-US" sz="2200" b="1" dirty="0">
              <a:latin typeface="Helvetica"/>
              <a:cs typeface="Helvetica"/>
            </a:endParaRPr>
          </a:p>
          <a:p>
            <a:pPr>
              <a:spcBef>
                <a:spcPts val="0"/>
              </a:spcBef>
              <a:spcAft>
                <a:spcPts val="1200"/>
              </a:spcAft>
              <a:buClr>
                <a:schemeClr val="tx1"/>
              </a:buClr>
            </a:pPr>
            <a:r>
              <a:rPr lang="en-US" sz="1800" dirty="0">
                <a:latin typeface="Helvetica Light"/>
                <a:cs typeface="Helvetica Light"/>
              </a:rPr>
              <a:t>During the Cenozoic, erosion wore down the Rockies but uplift continued. Eroded sediment filled large basins adjacent to the mountains. Today, some of this sediment is mined for coal. Some sediment also contains well-preserved fossils of fish, insects, plants, and birds.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910801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Cenozoic Mountain Building</a:t>
            </a:r>
          </a:p>
          <a:p>
            <a:pPr marL="0" indent="0">
              <a:spcBef>
                <a:spcPts val="0"/>
              </a:spcBef>
              <a:spcAft>
                <a:spcPts val="600"/>
              </a:spcAft>
              <a:buNone/>
            </a:pPr>
            <a:r>
              <a:rPr lang="en-US" sz="2200" b="1" dirty="0">
                <a:latin typeface="Helvetica"/>
                <a:cs typeface="Helvetica"/>
              </a:rPr>
              <a:t>Subduction in the West</a:t>
            </a:r>
          </a:p>
          <a:p>
            <a:pPr>
              <a:spcBef>
                <a:spcPts val="0"/>
              </a:spcBef>
              <a:spcAft>
                <a:spcPts val="600"/>
              </a:spcAft>
            </a:pPr>
            <a:r>
              <a:rPr lang="en-US" sz="1800" dirty="0">
                <a:latin typeface="Helvetica Light"/>
                <a:cs typeface="Helvetica Light"/>
              </a:rPr>
              <a:t>Volcanism returned to the western coast of North America at the end of the Eocene Epoch when the oceanic </a:t>
            </a:r>
            <a:r>
              <a:rPr lang="en-US" sz="1800" dirty="0" err="1">
                <a:latin typeface="Helvetica Light"/>
                <a:cs typeface="Helvetica Light"/>
              </a:rPr>
              <a:t>Farallon</a:t>
            </a:r>
            <a:r>
              <a:rPr lang="en-US" sz="1800" dirty="0">
                <a:latin typeface="Helvetica Light"/>
                <a:cs typeface="Helvetica Light"/>
              </a:rPr>
              <a:t> Plate began a steep subduction beneath the Pacific Northwest. As a result, the Cascade Mountains began to rise.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431002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Cenozoic Mountain Building</a:t>
            </a:r>
          </a:p>
          <a:p>
            <a:pPr marL="0" indent="0">
              <a:spcBef>
                <a:spcPts val="0"/>
              </a:spcBef>
              <a:spcAft>
                <a:spcPts val="600"/>
              </a:spcAft>
              <a:buNone/>
            </a:pPr>
            <a:r>
              <a:rPr lang="en-US" sz="2200" b="1" dirty="0">
                <a:latin typeface="Helvetica"/>
                <a:cs typeface="Helvetica"/>
              </a:rPr>
              <a:t>Subduction in the West</a:t>
            </a:r>
          </a:p>
          <a:p>
            <a:pPr>
              <a:spcBef>
                <a:spcPts val="0"/>
              </a:spcBef>
              <a:spcAft>
                <a:spcPts val="600"/>
              </a:spcAft>
            </a:pPr>
            <a:r>
              <a:rPr lang="en-US" sz="1800" dirty="0">
                <a:latin typeface="Helvetica Light"/>
                <a:cs typeface="Helvetica Light"/>
              </a:rPr>
              <a:t>The Cascade Mountain Range includes active volcanoes that have erupted many times during the past 4000 years.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pic>
        <p:nvPicPr>
          <p:cNvPr id="921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72760" y="3152775"/>
            <a:ext cx="4776787" cy="2665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31546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Cenozoic Mountain Building</a:t>
            </a:r>
          </a:p>
          <a:p>
            <a:pPr marL="0" indent="0">
              <a:spcBef>
                <a:spcPts val="0"/>
              </a:spcBef>
              <a:spcAft>
                <a:spcPts val="600"/>
              </a:spcAft>
              <a:buNone/>
            </a:pPr>
            <a:r>
              <a:rPr lang="en-US" sz="2200" b="1" dirty="0">
                <a:latin typeface="Helvetica"/>
                <a:cs typeface="Helvetica"/>
              </a:rPr>
              <a:t>Subduction in the West</a:t>
            </a:r>
          </a:p>
          <a:p>
            <a:pPr>
              <a:spcBef>
                <a:spcPts val="0"/>
              </a:spcBef>
              <a:spcAft>
                <a:spcPts val="600"/>
              </a:spcAft>
            </a:pPr>
            <a:r>
              <a:rPr lang="en-US" sz="1800" dirty="0">
                <a:latin typeface="Helvetica Light"/>
                <a:cs typeface="Helvetica Light"/>
              </a:rPr>
              <a:t>After the </a:t>
            </a:r>
            <a:r>
              <a:rPr lang="en-US" sz="1800" dirty="0" err="1">
                <a:latin typeface="Helvetica Light"/>
                <a:cs typeface="Helvetica Light"/>
              </a:rPr>
              <a:t>Farallon</a:t>
            </a:r>
            <a:r>
              <a:rPr lang="en-US" sz="1800" dirty="0">
                <a:latin typeface="Helvetica Light"/>
                <a:cs typeface="Helvetica Light"/>
              </a:rPr>
              <a:t> Plate disappeared under what is now California, the North American Plate came into contact with another oceanic plate—the Pacific Plate—that was moving in a different direction. </a:t>
            </a:r>
          </a:p>
          <a:p>
            <a:pPr>
              <a:spcBef>
                <a:spcPts val="0"/>
              </a:spcBef>
              <a:spcAft>
                <a:spcPts val="600"/>
              </a:spcAft>
            </a:pPr>
            <a:r>
              <a:rPr lang="en-US" sz="1800" dirty="0">
                <a:latin typeface="Helvetica Light"/>
                <a:cs typeface="Helvetica Light"/>
              </a:rPr>
              <a:t>As a result, the San Andreas Fault formed.</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3082651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Cenozoic Mountain Building</a:t>
            </a:r>
          </a:p>
          <a:p>
            <a:pPr marL="0" indent="0">
              <a:spcBef>
                <a:spcPts val="0"/>
              </a:spcBef>
              <a:spcAft>
                <a:spcPts val="600"/>
              </a:spcAft>
              <a:buNone/>
            </a:pPr>
            <a:r>
              <a:rPr lang="en-US" sz="2200" b="1" dirty="0">
                <a:latin typeface="Helvetica"/>
                <a:cs typeface="Helvetica"/>
              </a:rPr>
              <a:t>Basin and Range Province</a:t>
            </a:r>
          </a:p>
          <a:p>
            <a:pPr>
              <a:spcBef>
                <a:spcPts val="0"/>
              </a:spcBef>
              <a:spcAft>
                <a:spcPts val="600"/>
              </a:spcAft>
            </a:pPr>
            <a:r>
              <a:rPr lang="en-US" sz="1800" dirty="0">
                <a:latin typeface="Helvetica Light"/>
                <a:cs typeface="Helvetica Light"/>
              </a:rPr>
              <a:t>The beginning of the interaction between the North American Plate and the Pacific Plate coincided with the formation of the Basin and Range Province in the southwestern United States and northern Mexico. </a:t>
            </a:r>
          </a:p>
          <a:p>
            <a:pPr>
              <a:spcBef>
                <a:spcPts val="0"/>
              </a:spcBef>
              <a:spcAft>
                <a:spcPts val="600"/>
              </a:spcAft>
            </a:pPr>
            <a:r>
              <a:rPr lang="en-US" sz="1800" dirty="0">
                <a:latin typeface="Helvetica Light"/>
                <a:cs typeface="Helvetica Light"/>
              </a:rPr>
              <a:t>The mountains in the Basin and Range Province were formed when stresses in Earth’s crust—called tension—pulled it apart.</a:t>
            </a:r>
          </a:p>
          <a:p>
            <a:pPr>
              <a:spcBef>
                <a:spcPts val="0"/>
              </a:spcBef>
              <a:spcAft>
                <a:spcPts val="6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2065036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Visualizing the Basin and Range Province</a:t>
            </a:r>
            <a:endParaRPr lang="en-US" sz="2200" b="1" dirty="0">
              <a:latin typeface="Helvetica"/>
              <a:cs typeface="Helvetica"/>
            </a:endParaRPr>
          </a:p>
          <a:p>
            <a:pPr>
              <a:spcBef>
                <a:spcPts val="0"/>
              </a:spcBef>
              <a:spcAft>
                <a:spcPts val="600"/>
              </a:spcAft>
            </a:pPr>
            <a:r>
              <a:rPr lang="en-US" sz="1800" dirty="0">
                <a:latin typeface="Helvetica Light"/>
                <a:cs typeface="Helvetica Light"/>
              </a:rPr>
              <a:t>The Basin and Range Province is a series of mountains and basins that is bordered on the west by California’s Sierra Nevada and on the east by Utah’s Wasatch Mountains. During the past 25 million years, crustal stretching has increased the distance between these two points by over 250 km.</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3959182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200" y="1116936"/>
            <a:ext cx="8229600" cy="41789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Visualizing the Basin and Range Province</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93338" y="1527536"/>
            <a:ext cx="533400" cy="431800"/>
          </a:xfrm>
          <a:prstGeom prst="rect">
            <a:avLst/>
          </a:prstGeom>
        </p:spPr>
      </p:pic>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pic>
        <p:nvPicPr>
          <p:cNvPr id="13" name="Picture 12"/>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
        <p:nvSpPr>
          <p:cNvPr id="8" name="TextBox 6">
            <a:extLst>
              <a:ext uri="{FF2B5EF4-FFF2-40B4-BE49-F238E27FC236}">
                <a16:creationId xmlns:a16="http://schemas.microsoft.com/office/drawing/2014/main" xmlns="" id="{65A11E84-8BDA-4A6E-960F-96607E71C70F}"/>
              </a:ext>
            </a:extLst>
          </p:cNvPr>
          <p:cNvSpPr txBox="1"/>
          <p:nvPr/>
        </p:nvSpPr>
        <p:spPr>
          <a:xfrm>
            <a:off x="961606" y="1636170"/>
            <a:ext cx="762374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Helvetica" pitchFamily="34" charset="0"/>
              </a:rPr>
              <a:t>Go to your </a:t>
            </a:r>
            <a:r>
              <a:rPr lang="en-US" dirty="0" err="1">
                <a:latin typeface="Helvetica" pitchFamily="34" charset="0"/>
              </a:rPr>
              <a:t>ConnectED</a:t>
            </a:r>
            <a:r>
              <a:rPr lang="en-US" dirty="0">
                <a:latin typeface="Helvetica" pitchFamily="34" charset="0"/>
              </a:rPr>
              <a:t> resources to play </a:t>
            </a:r>
            <a:r>
              <a:rPr lang="en-US" b="1" i="1" dirty="0">
                <a:latin typeface="Helvetica" pitchFamily="34" charset="0"/>
              </a:rPr>
              <a:t>Animation: Visualizing the Basin and Range Province.</a:t>
            </a:r>
          </a:p>
        </p:txBody>
      </p:sp>
    </p:spTree>
    <p:extLst>
      <p:ext uri="{BB962C8B-B14F-4D97-AF65-F5344CB8AC3E}">
        <p14:creationId xmlns:p14="http://schemas.microsoft.com/office/powerpoint/2010/main" xmlns="" val="3931251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Cenozoic Mountain Building</a:t>
            </a:r>
          </a:p>
          <a:p>
            <a:pPr marL="0" indent="0">
              <a:spcBef>
                <a:spcPts val="0"/>
              </a:spcBef>
              <a:spcAft>
                <a:spcPts val="600"/>
              </a:spcAft>
              <a:buNone/>
            </a:pPr>
            <a:r>
              <a:rPr lang="en-US" sz="2200" b="1" dirty="0">
                <a:latin typeface="Helvetica"/>
                <a:cs typeface="Helvetica"/>
              </a:rPr>
              <a:t>Continental collisions</a:t>
            </a:r>
          </a:p>
          <a:p>
            <a:pPr>
              <a:spcBef>
                <a:spcPts val="0"/>
              </a:spcBef>
              <a:spcAft>
                <a:spcPts val="600"/>
              </a:spcAft>
            </a:pPr>
            <a:r>
              <a:rPr lang="en-US" sz="1800" dirty="0">
                <a:latin typeface="Helvetica Light"/>
                <a:cs typeface="Helvetica Light"/>
              </a:rPr>
              <a:t>During the Paleocene, Africa began to collide with Eurasia, creating the Alps and narrowing the ancient Tethys Ocean. </a:t>
            </a:r>
          </a:p>
          <a:p>
            <a:pPr>
              <a:spcBef>
                <a:spcPts val="0"/>
              </a:spcBef>
              <a:spcAft>
                <a:spcPts val="600"/>
              </a:spcAft>
            </a:pPr>
            <a:r>
              <a:rPr lang="en-US" sz="1800" dirty="0">
                <a:latin typeface="Helvetica Light"/>
                <a:cs typeface="Helvetica Light"/>
              </a:rPr>
              <a:t>The remnants of this ocean now exist as three landlocked bodies of water in central Asia—the Black, Caspian, and Aral Seas.</a:t>
            </a:r>
          </a:p>
          <a:p>
            <a:pPr>
              <a:spcBef>
                <a:spcPts val="0"/>
              </a:spcBef>
              <a:spcAft>
                <a:spcPts val="6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107514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38150" y="620503"/>
            <a:ext cx="8229600" cy="4685576"/>
          </a:xfrm>
        </p:spPr>
        <p:txBody>
          <a:bodyPr lIns="0" tIns="0" rIns="0" bIns="0"/>
          <a:lstStyle/>
          <a:p>
            <a:pPr marL="0" indent="0">
              <a:spcAft>
                <a:spcPts val="1000"/>
              </a:spcAft>
              <a:buNone/>
            </a:pPr>
            <a:r>
              <a:rPr lang="en-US" sz="2800" b="1" dirty="0">
                <a:solidFill>
                  <a:srgbClr val="6600FF"/>
                </a:solidFill>
                <a:latin typeface="Helvetica"/>
                <a:cs typeface="Helvetica"/>
              </a:rPr>
              <a:t>Essential Questions</a:t>
            </a:r>
          </a:p>
          <a:p>
            <a:pPr>
              <a:spcAft>
                <a:spcPts val="1200"/>
              </a:spcAft>
            </a:pPr>
            <a:r>
              <a:rPr lang="en-US" sz="1800" dirty="0">
                <a:latin typeface="Helvetica Light"/>
                <a:cs typeface="Helvetica Light"/>
              </a:rPr>
              <a:t>What was the extent of glaciation during the Cenozoic?</a:t>
            </a:r>
          </a:p>
          <a:p>
            <a:pPr>
              <a:spcAft>
                <a:spcPts val="1200"/>
              </a:spcAft>
            </a:pPr>
            <a:r>
              <a:rPr lang="en-US" sz="1800" dirty="0">
                <a:latin typeface="Helvetica Light"/>
                <a:cs typeface="Helvetica Light"/>
              </a:rPr>
              <a:t>How can the tectonic activity in North America during the Cenozoic be described?</a:t>
            </a:r>
          </a:p>
          <a:p>
            <a:pPr>
              <a:spcAft>
                <a:spcPts val="1200"/>
              </a:spcAft>
            </a:pPr>
            <a:r>
              <a:rPr lang="en-US" sz="1800" dirty="0">
                <a:latin typeface="Helvetica Light"/>
                <a:cs typeface="Helvetica Light"/>
              </a:rPr>
              <a:t>How did climate change affect life-forms during the Cenozoic?</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pic>
        <p:nvPicPr>
          <p:cNvPr id="10" name="Picture 9"/>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
        <p:nvSpPr>
          <p:cNvPr id="11"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Tree>
    <p:extLst>
      <p:ext uri="{BB962C8B-B14F-4D97-AF65-F5344CB8AC3E}">
        <p14:creationId xmlns:p14="http://schemas.microsoft.com/office/powerpoint/2010/main" xmlns="" val="187663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Cenozoic Mountain Building</a:t>
            </a:r>
          </a:p>
          <a:p>
            <a:pPr marL="0" indent="0">
              <a:spcBef>
                <a:spcPts val="0"/>
              </a:spcBef>
              <a:spcAft>
                <a:spcPts val="600"/>
              </a:spcAft>
              <a:buNone/>
            </a:pPr>
            <a:r>
              <a:rPr lang="en-US" sz="2200" b="1" dirty="0">
                <a:latin typeface="Helvetica"/>
                <a:cs typeface="Helvetica"/>
              </a:rPr>
              <a:t>Continental collisions</a:t>
            </a:r>
          </a:p>
          <a:p>
            <a:pPr>
              <a:spcBef>
                <a:spcPts val="0"/>
              </a:spcBef>
              <a:spcAft>
                <a:spcPts val="600"/>
              </a:spcAft>
            </a:pPr>
            <a:r>
              <a:rPr lang="en-US" sz="1800" dirty="0">
                <a:latin typeface="Helvetica Light"/>
                <a:cs typeface="Helvetica Light"/>
              </a:rPr>
              <a:t>During the Paleocene, India began crashing into the southern margin of Asia to form the Himalayas, a mountain range that is still rising today.</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4057233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Cenozoic Mountain Building</a:t>
            </a:r>
          </a:p>
          <a:p>
            <a:pPr marL="0" indent="0">
              <a:spcBef>
                <a:spcPts val="0"/>
              </a:spcBef>
              <a:spcAft>
                <a:spcPts val="600"/>
              </a:spcAft>
              <a:buNone/>
            </a:pPr>
            <a:r>
              <a:rPr lang="en-US" sz="2200" b="1" dirty="0">
                <a:latin typeface="Helvetica"/>
                <a:cs typeface="Helvetica"/>
              </a:rPr>
              <a:t>Tectonic forces continue</a:t>
            </a:r>
          </a:p>
          <a:p>
            <a:pPr>
              <a:spcBef>
                <a:spcPts val="0"/>
              </a:spcBef>
              <a:spcAft>
                <a:spcPts val="600"/>
              </a:spcAft>
            </a:pPr>
            <a:r>
              <a:rPr lang="en-US" sz="1800" dirty="0">
                <a:latin typeface="Helvetica Light"/>
                <a:cs typeface="Helvetica Light"/>
              </a:rPr>
              <a:t>The tectonic forces that have shaped Earth over the past 4.6 billion years continue today.</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1652001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Cenozoic Mountain Building</a:t>
            </a:r>
          </a:p>
          <a:p>
            <a:pPr marL="0" indent="0">
              <a:spcBef>
                <a:spcPts val="0"/>
              </a:spcBef>
              <a:spcAft>
                <a:spcPts val="600"/>
              </a:spcAft>
              <a:buNone/>
            </a:pPr>
            <a:r>
              <a:rPr lang="en-US" sz="2200" b="1" dirty="0">
                <a:latin typeface="Helvetica"/>
                <a:cs typeface="Helvetica"/>
              </a:rPr>
              <a:t>Tectonic forces continue</a:t>
            </a:r>
          </a:p>
          <a:p>
            <a:pPr>
              <a:spcBef>
                <a:spcPts val="0"/>
              </a:spcBef>
              <a:spcAft>
                <a:spcPts val="600"/>
              </a:spcAft>
            </a:pPr>
            <a:r>
              <a:rPr lang="en-US" sz="1800" dirty="0">
                <a:latin typeface="Helvetica Light"/>
                <a:cs typeface="Helvetica Light"/>
              </a:rPr>
              <a:t>Some scientists think that in 250 million years, tectonic forces will have largely eliminated the Atlantic Ocean and formed the continents into another supercontinent.</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30190" y="3591275"/>
            <a:ext cx="4061928" cy="25688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28098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Cenozoic Life</a:t>
            </a:r>
            <a:endParaRPr lang="en-US" sz="2200" b="1" dirty="0">
              <a:latin typeface="Helvetica"/>
              <a:cs typeface="Helvetica"/>
            </a:endParaRPr>
          </a:p>
          <a:p>
            <a:pPr>
              <a:spcBef>
                <a:spcPts val="0"/>
              </a:spcBef>
              <a:spcAft>
                <a:spcPts val="1200"/>
              </a:spcAft>
              <a:buClr>
                <a:schemeClr val="tx1"/>
              </a:buClr>
            </a:pPr>
            <a:r>
              <a:rPr lang="en-US" sz="1800" dirty="0">
                <a:latin typeface="Helvetica Light"/>
                <a:cs typeface="Helvetica Light"/>
              </a:rPr>
              <a:t>Many marine organisms, including clams, sea urchins, and sharks, survived the mass extinction at the end of the Cretaceous and populated the oceans during the Cenozoic.</a:t>
            </a:r>
          </a:p>
          <a:p>
            <a:pPr>
              <a:spcBef>
                <a:spcPts val="0"/>
              </a:spcBef>
              <a:spcAft>
                <a:spcPts val="1200"/>
              </a:spcAft>
            </a:pPr>
            <a:r>
              <a:rPr lang="en-US" sz="1800" dirty="0">
                <a:latin typeface="Helvetica Light"/>
                <a:cs typeface="Helvetica Light"/>
              </a:rPr>
              <a:t>Forests dominated the early Cenozoic landscapes. As the climate cooled during the late Eocene, forests gave way to open land, and grasses appeared.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3247341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Cenozoic Life</a:t>
            </a:r>
            <a:endParaRPr lang="en-US" sz="2200" b="1" dirty="0">
              <a:latin typeface="Helvetica"/>
              <a:cs typeface="Helvetica"/>
            </a:endParaRPr>
          </a:p>
          <a:p>
            <a:pPr>
              <a:spcBef>
                <a:spcPts val="0"/>
              </a:spcBef>
              <a:spcAft>
                <a:spcPts val="1200"/>
              </a:spcAft>
              <a:buClr>
                <a:schemeClr val="tx1"/>
              </a:buClr>
            </a:pPr>
            <a:r>
              <a:rPr lang="en-US" sz="1800" dirty="0">
                <a:latin typeface="Helvetica Light"/>
                <a:cs typeface="Helvetica Light"/>
              </a:rPr>
              <a:t>By the late Oligocene, grassy savannas were common worldwide. The rise of grasslands led to the diversification of many new mammal groups. Because mammals are the dominant terrestrial animals, many scientists call the Cenozoic the Age of Mammals.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1237235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Cenozoic Life</a:t>
            </a:r>
          </a:p>
          <a:p>
            <a:pPr marL="0" indent="0">
              <a:spcBef>
                <a:spcPts val="0"/>
              </a:spcBef>
              <a:spcAft>
                <a:spcPts val="600"/>
              </a:spcAft>
              <a:buNone/>
            </a:pPr>
            <a:r>
              <a:rPr lang="en-US" sz="2200" b="1" dirty="0">
                <a:latin typeface="Helvetica"/>
                <a:cs typeface="Helvetica"/>
              </a:rPr>
              <a:t>Ice age mammals</a:t>
            </a:r>
          </a:p>
          <a:p>
            <a:pPr>
              <a:spcBef>
                <a:spcPts val="0"/>
              </a:spcBef>
              <a:spcAft>
                <a:spcPts val="1200"/>
              </a:spcAft>
              <a:buClr>
                <a:schemeClr val="tx1"/>
              </a:buClr>
            </a:pPr>
            <a:r>
              <a:rPr lang="en-US" sz="1800" dirty="0">
                <a:latin typeface="Helvetica Light"/>
                <a:cs typeface="Helvetica Light"/>
              </a:rPr>
              <a:t>Two of the most famous mammals of the late Pleistocene are the woolly mammoth and the saber-toothed cat.</a:t>
            </a:r>
          </a:p>
          <a:p>
            <a:pPr>
              <a:spcBef>
                <a:spcPts val="0"/>
              </a:spcBef>
              <a:spcAft>
                <a:spcPts val="1200"/>
              </a:spcAft>
              <a:buClr>
                <a:schemeClr val="tx1"/>
              </a:buClr>
            </a:pPr>
            <a:r>
              <a:rPr lang="en-US" sz="1800" dirty="0">
                <a:latin typeface="Helvetica Light"/>
                <a:cs typeface="Helvetica Light"/>
              </a:rPr>
              <a:t>By the time these animals roamed Earth, modern humans—called </a:t>
            </a:r>
            <a:r>
              <a:rPr lang="en-US" sz="1800" i="1" dirty="0">
                <a:solidFill>
                  <a:srgbClr val="C00000"/>
                </a:solidFill>
                <a:latin typeface="Helvetica Light"/>
                <a:cs typeface="Helvetica Light"/>
              </a:rPr>
              <a:t>Homo sapiens</a:t>
            </a:r>
            <a:r>
              <a:rPr lang="en-US" sz="1800" dirty="0">
                <a:latin typeface="Helvetica Light"/>
                <a:cs typeface="Helvetica Light"/>
              </a:rPr>
              <a:t>—were well established.</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1174723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Cenozoic Life</a:t>
            </a:r>
          </a:p>
          <a:p>
            <a:pPr marL="0" indent="0">
              <a:spcBef>
                <a:spcPts val="0"/>
              </a:spcBef>
              <a:spcAft>
                <a:spcPts val="600"/>
              </a:spcAft>
              <a:buNone/>
            </a:pPr>
            <a:r>
              <a:rPr lang="en-US" sz="2200" b="1" dirty="0">
                <a:latin typeface="Helvetica"/>
                <a:cs typeface="Helvetica"/>
              </a:rPr>
              <a:t>Humans</a:t>
            </a:r>
          </a:p>
          <a:p>
            <a:pPr>
              <a:spcBef>
                <a:spcPts val="0"/>
              </a:spcBef>
              <a:spcAft>
                <a:spcPts val="600"/>
              </a:spcAft>
            </a:pPr>
            <a:r>
              <a:rPr lang="en-US" sz="1800" dirty="0">
                <a:latin typeface="Helvetica Light"/>
                <a:cs typeface="Helvetica Light"/>
              </a:rPr>
              <a:t>The defining characteristic of humans is their upright, or </a:t>
            </a:r>
            <a:r>
              <a:rPr lang="en-US" sz="1800" dirty="0">
                <a:solidFill>
                  <a:srgbClr val="C00000"/>
                </a:solidFill>
                <a:latin typeface="Helvetica Light"/>
                <a:cs typeface="Helvetica Light"/>
              </a:rPr>
              <a:t>bipedal</a:t>
            </a:r>
            <a:r>
              <a:rPr lang="en-US" sz="1800" dirty="0">
                <a:latin typeface="Helvetica Light"/>
                <a:cs typeface="Helvetica Light"/>
              </a:rPr>
              <a:t>, locomotion. </a:t>
            </a:r>
          </a:p>
          <a:p>
            <a:pPr>
              <a:spcBef>
                <a:spcPts val="0"/>
              </a:spcBef>
              <a:spcAft>
                <a:spcPts val="600"/>
              </a:spcAft>
            </a:pPr>
            <a:r>
              <a:rPr lang="en-US" sz="1800" dirty="0">
                <a:latin typeface="Helvetica Light"/>
                <a:cs typeface="Helvetica Light"/>
              </a:rPr>
              <a:t>The fossil record, while incomplete, shows that the first bipedal humanlike primates appeared about 6 </a:t>
            </a:r>
            <a:r>
              <a:rPr lang="en-US" sz="1800" dirty="0" err="1">
                <a:latin typeface="Helvetica Light"/>
                <a:cs typeface="Helvetica Light"/>
              </a:rPr>
              <a:t>mya</a:t>
            </a:r>
            <a:r>
              <a:rPr lang="en-US" sz="1800" dirty="0">
                <a:latin typeface="Helvetica Light"/>
                <a:cs typeface="Helvetica Light"/>
              </a:rPr>
              <a:t> during the late Miocene.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2980896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Cenozoic Life</a:t>
            </a:r>
          </a:p>
          <a:p>
            <a:pPr marL="0" indent="0">
              <a:spcBef>
                <a:spcPts val="0"/>
              </a:spcBef>
              <a:spcAft>
                <a:spcPts val="600"/>
              </a:spcAft>
              <a:buNone/>
            </a:pPr>
            <a:r>
              <a:rPr lang="en-US" sz="2200" b="1" dirty="0">
                <a:latin typeface="Helvetica"/>
                <a:cs typeface="Helvetica"/>
              </a:rPr>
              <a:t>Humans</a:t>
            </a:r>
          </a:p>
          <a:p>
            <a:pPr>
              <a:spcBef>
                <a:spcPts val="0"/>
              </a:spcBef>
              <a:spcAft>
                <a:spcPts val="600"/>
              </a:spcAft>
            </a:pPr>
            <a:r>
              <a:rPr lang="en-US" sz="1800" dirty="0">
                <a:latin typeface="Helvetica Light"/>
                <a:cs typeface="Helvetica Light"/>
              </a:rPr>
              <a:t>The fossil remains of the earliest modern humans—found in Africa—are about 195,000 years old.</a:t>
            </a:r>
          </a:p>
          <a:p>
            <a:pPr>
              <a:spcBef>
                <a:spcPts val="0"/>
              </a:spcBef>
              <a:spcAft>
                <a:spcPts val="600"/>
              </a:spcAft>
            </a:pPr>
            <a:r>
              <a:rPr lang="en-US" sz="1800" dirty="0">
                <a:latin typeface="Helvetica Light"/>
                <a:cs typeface="Helvetica Light"/>
              </a:rPr>
              <a:t>The migrations of early humans were undoubtedly influenced by the ice ages of the late Pleistocene.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3227399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2" name="Content Placeholder 2"/>
          <p:cNvSpPr>
            <a:spLocks noGrp="1"/>
          </p:cNvSpPr>
          <p:nvPr>
            <p:ph idx="1"/>
          </p:nvPr>
        </p:nvSpPr>
        <p:spPr>
          <a:xfrm>
            <a:off x="457200" y="1011027"/>
            <a:ext cx="8229600" cy="3513347"/>
          </a:xfrm>
        </p:spPr>
        <p:txBody>
          <a:bodyPr lIns="0" tIns="0" rIns="0" bIns="0">
            <a:normAutofit/>
          </a:bodyPr>
          <a:lstStyle/>
          <a:p>
            <a:pPr marL="0" indent="0">
              <a:spcAft>
                <a:spcPts val="1000"/>
              </a:spcAft>
              <a:buNone/>
            </a:pPr>
            <a:r>
              <a:rPr lang="en-US" sz="3300" b="1" dirty="0">
                <a:solidFill>
                  <a:srgbClr val="6600FF"/>
                </a:solidFill>
                <a:latin typeface="Helvetica"/>
                <a:cs typeface="Helvetica"/>
              </a:rPr>
              <a:t>Review</a:t>
            </a:r>
            <a:endParaRPr lang="en-US" sz="2800" b="1" dirty="0">
              <a:solidFill>
                <a:srgbClr val="6600FF"/>
              </a:solidFill>
              <a:latin typeface="Helvetica"/>
              <a:cs typeface="Helvetica"/>
            </a:endParaRPr>
          </a:p>
          <a:p>
            <a:pPr marL="0" indent="0">
              <a:spcAft>
                <a:spcPts val="300"/>
              </a:spcAft>
              <a:buNone/>
            </a:pPr>
            <a:r>
              <a:rPr lang="en-US" sz="2400" b="1" dirty="0">
                <a:solidFill>
                  <a:srgbClr val="000000"/>
                </a:solidFill>
                <a:latin typeface="Helvetica"/>
                <a:cs typeface="Helvetica"/>
              </a:rPr>
              <a:t>Essential Questions</a:t>
            </a:r>
          </a:p>
          <a:p>
            <a:pPr>
              <a:spcAft>
                <a:spcPts val="1200"/>
              </a:spcAft>
            </a:pPr>
            <a:r>
              <a:rPr lang="en-US" sz="1800" dirty="0">
                <a:latin typeface="Helvetica Light"/>
                <a:cs typeface="Helvetica Light"/>
              </a:rPr>
              <a:t>What was the extent of glaciation during the Cenozoic?</a:t>
            </a:r>
          </a:p>
          <a:p>
            <a:pPr>
              <a:spcAft>
                <a:spcPts val="1200"/>
              </a:spcAft>
            </a:pPr>
            <a:r>
              <a:rPr lang="en-US" sz="1800" dirty="0">
                <a:latin typeface="Helvetica Light"/>
                <a:cs typeface="Helvetica Light"/>
              </a:rPr>
              <a:t>How can the tectonic activity in North America during the Cenozoic be described?</a:t>
            </a:r>
          </a:p>
          <a:p>
            <a:pPr>
              <a:spcAft>
                <a:spcPts val="1200"/>
              </a:spcAft>
            </a:pPr>
            <a:r>
              <a:rPr lang="en-US" sz="1800" dirty="0">
                <a:latin typeface="Helvetica Light"/>
                <a:cs typeface="Helvetica Light"/>
              </a:rPr>
              <a:t>How did climate change affect life-forms during the Cenozoic?</a:t>
            </a:r>
          </a:p>
          <a:p>
            <a:pPr marL="0" indent="0">
              <a:spcBef>
                <a:spcPts val="1200"/>
              </a:spcBef>
              <a:spcAft>
                <a:spcPts val="300"/>
              </a:spcAft>
              <a:buNone/>
            </a:pPr>
            <a:r>
              <a:rPr lang="en-US" sz="2400" b="1" dirty="0">
                <a:solidFill>
                  <a:srgbClr val="000000"/>
                </a:solidFill>
                <a:latin typeface="Helvetica" pitchFamily="34" charset="0"/>
                <a:cs typeface="Helvetica" pitchFamily="34" charset="0"/>
              </a:rPr>
              <a:t>Vocabulary</a:t>
            </a:r>
            <a:endParaRPr lang="en-US" sz="2400" dirty="0">
              <a:latin typeface="Helvetica" pitchFamily="34" charset="0"/>
              <a:cs typeface="Helvetica" pitchFamily="34" charset="0"/>
            </a:endParaRPr>
          </a:p>
          <a:p>
            <a:pPr marL="0" indent="0">
              <a:buNone/>
            </a:pPr>
            <a:endParaRPr lang="en-US" sz="2400" dirty="0">
              <a:latin typeface="Helvetica Light"/>
              <a:cs typeface="Helvetica Light"/>
            </a:endParaRPr>
          </a:p>
        </p:txBody>
      </p:sp>
      <p:sp>
        <p:nvSpPr>
          <p:cNvPr id="17" name="TextBox 16"/>
          <p:cNvSpPr txBox="1"/>
          <p:nvPr/>
        </p:nvSpPr>
        <p:spPr>
          <a:xfrm>
            <a:off x="457199" y="4417270"/>
            <a:ext cx="3571875" cy="276999"/>
          </a:xfrm>
          <a:prstGeom prst="rect">
            <a:avLst/>
          </a:prstGeom>
          <a:noFill/>
        </p:spPr>
        <p:txBody>
          <a:bodyPr wrap="square" lIns="0" tIns="0" rIns="0" bIns="0" rtlCol="0" anchor="t" anchorCtr="0">
            <a:spAutoFit/>
          </a:bodyPr>
          <a:lstStyle/>
          <a:p>
            <a:pPr marL="285750" indent="-285750">
              <a:buFont typeface="Arial"/>
              <a:buChar char="•"/>
            </a:pPr>
            <a:r>
              <a:rPr lang="en-US" i="1" dirty="0">
                <a:latin typeface="Helvetica Light"/>
                <a:cs typeface="Helvetica Light"/>
              </a:rPr>
              <a:t>Homo sapiens</a:t>
            </a:r>
          </a:p>
        </p:txBody>
      </p:sp>
      <p:sp>
        <p:nvSpPr>
          <p:cNvPr id="18" name="TextBox 17"/>
          <p:cNvSpPr txBox="1"/>
          <p:nvPr/>
        </p:nvSpPr>
        <p:spPr>
          <a:xfrm>
            <a:off x="3535646" y="4417270"/>
            <a:ext cx="3112804" cy="830997"/>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bipedal</a:t>
            </a:r>
          </a:p>
          <a:p>
            <a:pPr marL="285750" indent="-285750">
              <a:buFont typeface="Arial"/>
              <a:buChar char="•"/>
            </a:pPr>
            <a:endParaRPr lang="en-US" dirty="0">
              <a:latin typeface="Helvetica Light"/>
              <a:cs typeface="Helvetica Light"/>
            </a:endParaRPr>
          </a:p>
          <a:p>
            <a:endParaRPr lang="en-US" dirty="0">
              <a:latin typeface="Helvetica Light"/>
              <a:cs typeface="Helvetica Light"/>
            </a:endParaRPr>
          </a:p>
        </p:txBody>
      </p:sp>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pic>
        <p:nvPicPr>
          <p:cNvPr id="14" name="Picture 13"/>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113618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81827"/>
            <a:ext cx="4108963" cy="4771996"/>
          </a:xfrm>
        </p:spPr>
        <p:txBody>
          <a:bodyPr lIns="0" tIns="0" numCol="1"/>
          <a:lstStyle/>
          <a:p>
            <a:pPr marL="0" indent="0">
              <a:spcAft>
                <a:spcPts val="300"/>
              </a:spcAft>
              <a:buNone/>
            </a:pPr>
            <a:r>
              <a:rPr lang="en-US" sz="2200" b="1" dirty="0">
                <a:latin typeface="Helvetica"/>
                <a:cs typeface="Helvetica"/>
              </a:rPr>
              <a:t>Review</a:t>
            </a:r>
          </a:p>
          <a:p>
            <a:r>
              <a:rPr lang="en-US" sz="1800" dirty="0">
                <a:latin typeface="Helvetica Light"/>
                <a:cs typeface="Helvetica Light"/>
              </a:rPr>
              <a:t>San Andreas Fault</a:t>
            </a:r>
          </a:p>
        </p:txBody>
      </p:sp>
      <p:sp>
        <p:nvSpPr>
          <p:cNvPr id="11" name="Content Placeholder 2"/>
          <p:cNvSpPr txBox="1">
            <a:spLocks/>
          </p:cNvSpPr>
          <p:nvPr/>
        </p:nvSpPr>
        <p:spPr>
          <a:xfrm>
            <a:off x="4572000" y="1281827"/>
            <a:ext cx="413261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pPr>
            <a:r>
              <a:rPr lang="en-US" sz="2200" b="1" dirty="0">
                <a:latin typeface="Helvetica"/>
                <a:cs typeface="Helvetica"/>
              </a:rPr>
              <a:t>New</a:t>
            </a:r>
          </a:p>
          <a:p>
            <a:r>
              <a:rPr lang="en-US" sz="1800" i="1" dirty="0">
                <a:latin typeface="Helvetica Light"/>
                <a:cs typeface="Helvetica Light"/>
              </a:rPr>
              <a:t>Homo sapiens</a:t>
            </a:r>
          </a:p>
          <a:p>
            <a:r>
              <a:rPr lang="en-US" sz="1800" dirty="0">
                <a:latin typeface="Helvetica Light"/>
                <a:cs typeface="Helvetica Light"/>
              </a:rPr>
              <a:t>bipedal</a:t>
            </a: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0" name="Content Placeholder 2"/>
          <p:cNvSpPr txBox="1">
            <a:spLocks/>
          </p:cNvSpPr>
          <p:nvPr/>
        </p:nvSpPr>
        <p:spPr>
          <a:xfrm>
            <a:off x="457200" y="610470"/>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US" sz="2800" b="1" dirty="0">
                <a:solidFill>
                  <a:srgbClr val="6600FF"/>
                </a:solidFill>
                <a:latin typeface="Helvetica"/>
                <a:cs typeface="Helvetica"/>
              </a:rPr>
              <a:t>Vocabulary</a:t>
            </a: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Tree>
    <p:extLst>
      <p:ext uri="{BB962C8B-B14F-4D97-AF65-F5344CB8AC3E}">
        <p14:creationId xmlns:p14="http://schemas.microsoft.com/office/powerpoint/2010/main" xmlns="" val="569015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Cenozoic Paleogeography</a:t>
            </a:r>
          </a:p>
          <a:p>
            <a:pPr>
              <a:spcBef>
                <a:spcPts val="0"/>
              </a:spcBef>
              <a:spcAft>
                <a:spcPts val="1200"/>
              </a:spcAft>
            </a:pPr>
            <a:r>
              <a:rPr lang="en-US" sz="1800" dirty="0">
                <a:latin typeface="Helvetica Light"/>
                <a:cs typeface="Helvetica Light"/>
              </a:rPr>
              <a:t>The Cenozoic Era encompasses about 1.5 percent of Earth’s total history— approximately the last 66 million years.</a:t>
            </a:r>
          </a:p>
          <a:p>
            <a:pPr>
              <a:spcBef>
                <a:spcPts val="0"/>
              </a:spcBef>
              <a:spcAft>
                <a:spcPts val="1200"/>
              </a:spcAft>
            </a:pPr>
            <a:r>
              <a:rPr lang="en-US" sz="1800" dirty="0">
                <a:latin typeface="Helvetica Light"/>
                <a:cs typeface="Helvetica Light"/>
              </a:rPr>
              <a:t>Humans evolved during the Cenozoic, appearing in their present-day form during the Pleistocene Epoch. </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375569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98195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Cenozoic Paleogeography</a:t>
            </a:r>
          </a:p>
          <a:p>
            <a:pPr>
              <a:spcBef>
                <a:spcPts val="0"/>
              </a:spcBef>
              <a:spcAft>
                <a:spcPts val="1200"/>
              </a:spcAft>
            </a:pPr>
            <a:r>
              <a:rPr lang="en-US" sz="1800" dirty="0">
                <a:latin typeface="Helvetica Light"/>
                <a:cs typeface="Helvetica Light"/>
              </a:rPr>
              <a:t>Mammals diversified widely during the Cenozoic, but modern humans did not appear until the end of the era.</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76407" y="2843146"/>
            <a:ext cx="7191186" cy="28236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0939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Cenozoic Paleogeography</a:t>
            </a:r>
          </a:p>
          <a:p>
            <a:pPr marL="0" indent="0">
              <a:spcBef>
                <a:spcPts val="0"/>
              </a:spcBef>
              <a:spcAft>
                <a:spcPts val="600"/>
              </a:spcAft>
              <a:buNone/>
            </a:pPr>
            <a:r>
              <a:rPr lang="en-US" sz="2200" b="1" dirty="0">
                <a:latin typeface="Helvetica"/>
                <a:cs typeface="Helvetica"/>
              </a:rPr>
              <a:t>Cooling trend</a:t>
            </a:r>
          </a:p>
          <a:p>
            <a:pPr>
              <a:spcBef>
                <a:spcPts val="0"/>
              </a:spcBef>
              <a:spcAft>
                <a:spcPts val="1200"/>
              </a:spcAft>
            </a:pPr>
            <a:r>
              <a:rPr lang="en-US" sz="1800" dirty="0">
                <a:latin typeface="Helvetica Light"/>
                <a:cs typeface="Helvetica Light"/>
              </a:rPr>
              <a:t>Earth’s climate was relatively warm during the earliest epoch of the Cenozoic. </a:t>
            </a:r>
          </a:p>
          <a:p>
            <a:pPr>
              <a:spcBef>
                <a:spcPts val="0"/>
              </a:spcBef>
              <a:spcAft>
                <a:spcPts val="1200"/>
              </a:spcAft>
            </a:pPr>
            <a:r>
              <a:rPr lang="en-US" sz="1800" dirty="0">
                <a:latin typeface="Helvetica Light"/>
                <a:cs typeface="Helvetica Light"/>
              </a:rPr>
              <a:t>However, as Australia was splitting apart from Antarctica during the Eocene Epoch, the worldwide climate began to cool.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2603304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Cenozoic Paleogeography</a:t>
            </a:r>
          </a:p>
          <a:p>
            <a:pPr marL="0" indent="0">
              <a:spcBef>
                <a:spcPts val="0"/>
              </a:spcBef>
              <a:spcAft>
                <a:spcPts val="600"/>
              </a:spcAft>
              <a:buNone/>
            </a:pPr>
            <a:r>
              <a:rPr lang="en-US" sz="2200" b="1" dirty="0">
                <a:latin typeface="Helvetica"/>
                <a:cs typeface="Helvetica"/>
              </a:rPr>
              <a:t>Cooling trend</a:t>
            </a:r>
          </a:p>
          <a:p>
            <a:pPr>
              <a:spcBef>
                <a:spcPts val="0"/>
              </a:spcBef>
              <a:spcAft>
                <a:spcPts val="1200"/>
              </a:spcAft>
            </a:pPr>
            <a:r>
              <a:rPr lang="en-US" sz="1800" dirty="0">
                <a:latin typeface="Helvetica Light"/>
                <a:cs typeface="Helvetica Light"/>
              </a:rPr>
              <a:t>After Antarctica and Australia split apart, Antarctica was isolated over the south pole. A cold current began to flow around it, and a permanent ice cap began to grow during the Oligocene.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1011303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Cenozoic Paleogeography</a:t>
            </a:r>
          </a:p>
          <a:p>
            <a:pPr marL="0" indent="0">
              <a:spcBef>
                <a:spcPts val="0"/>
              </a:spcBef>
              <a:spcAft>
                <a:spcPts val="600"/>
              </a:spcAft>
              <a:buNone/>
            </a:pPr>
            <a:r>
              <a:rPr lang="en-US" sz="2200" b="1" dirty="0">
                <a:latin typeface="Helvetica"/>
                <a:cs typeface="Helvetica"/>
              </a:rPr>
              <a:t>Miocene warming</a:t>
            </a:r>
          </a:p>
          <a:p>
            <a:pPr>
              <a:spcBef>
                <a:spcPts val="0"/>
              </a:spcBef>
              <a:spcAft>
                <a:spcPts val="1200"/>
              </a:spcAft>
              <a:buClr>
                <a:schemeClr val="tx1"/>
              </a:buClr>
            </a:pPr>
            <a:r>
              <a:rPr lang="en-US" sz="1800" dirty="0">
                <a:latin typeface="Helvetica Light"/>
                <a:cs typeface="Helvetica Light"/>
              </a:rPr>
              <a:t>In the early Miocene Epoch, the climate warmed again. The ice cap on Antarctica began to melt, and the ocean flooded the margins of North America. </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3910317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Cenozoic Era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Cenozoic Paleogeography</a:t>
            </a:r>
          </a:p>
          <a:p>
            <a:pPr marL="0" indent="0">
              <a:spcBef>
                <a:spcPts val="0"/>
              </a:spcBef>
              <a:spcAft>
                <a:spcPts val="600"/>
              </a:spcAft>
              <a:buNone/>
            </a:pPr>
            <a:r>
              <a:rPr lang="en-US" sz="2200" b="1" dirty="0">
                <a:latin typeface="Helvetica"/>
                <a:cs typeface="Helvetica"/>
              </a:rPr>
              <a:t>Miocene warming</a:t>
            </a:r>
          </a:p>
          <a:p>
            <a:pPr>
              <a:spcBef>
                <a:spcPts val="0"/>
              </a:spcBef>
              <a:spcAft>
                <a:spcPts val="1200"/>
              </a:spcAft>
              <a:buClr>
                <a:schemeClr val="tx1"/>
              </a:buClr>
            </a:pPr>
            <a:r>
              <a:rPr lang="en-US" sz="1800" dirty="0">
                <a:latin typeface="Helvetica Light"/>
                <a:cs typeface="Helvetica Light"/>
              </a:rPr>
              <a:t>When the warming trend of the early Miocene Period reversed, Antarctica’s ice cap stopped melting and the Arctic Ocean began to freeze. This resulted in the formation of the arctic ice cap and set the stage for the ice ages.</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xmlns=""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xmlns="" val="2965742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2825</TotalTime>
  <Words>1281</Words>
  <Application>Microsoft Office PowerPoint</Application>
  <PresentationFormat>On-screen Show (4:3)</PresentationFormat>
  <Paragraphs>215</Paragraphs>
  <Slides>28</Slides>
  <Notes>23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Section 3:  The Cenozoic Era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McGraw Hill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gatekeeper</dc:creator>
  <cp:lastModifiedBy>Kevin Kearney</cp:lastModifiedBy>
  <cp:revision>213</cp:revision>
  <cp:lastPrinted>2013-07-12T13:26:11Z</cp:lastPrinted>
  <dcterms:created xsi:type="dcterms:W3CDTF">2013-07-09T14:24:31Z</dcterms:created>
  <dcterms:modified xsi:type="dcterms:W3CDTF">2020-11-10T13:51:04Z</dcterms:modified>
</cp:coreProperties>
</file>