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97" r:id="rId2"/>
    <p:sldId id="300" r:id="rId3"/>
    <p:sldId id="301" r:id="rId4"/>
    <p:sldId id="263" r:id="rId5"/>
    <p:sldId id="433" r:id="rId6"/>
    <p:sldId id="428" r:id="rId7"/>
    <p:sldId id="434" r:id="rId8"/>
    <p:sldId id="438" r:id="rId9"/>
    <p:sldId id="448" r:id="rId10"/>
    <p:sldId id="439" r:id="rId11"/>
    <p:sldId id="449" r:id="rId12"/>
    <p:sldId id="450" r:id="rId13"/>
    <p:sldId id="436" r:id="rId14"/>
    <p:sldId id="416" r:id="rId15"/>
    <p:sldId id="451" r:id="rId16"/>
    <p:sldId id="452" r:id="rId17"/>
    <p:sldId id="453" r:id="rId18"/>
    <p:sldId id="454" r:id="rId19"/>
    <p:sldId id="455" r:id="rId20"/>
    <p:sldId id="429" r:id="rId21"/>
    <p:sldId id="456" r:id="rId22"/>
    <p:sldId id="437" r:id="rId23"/>
    <p:sldId id="444" r:id="rId24"/>
    <p:sldId id="411" r:id="rId25"/>
    <p:sldId id="417" r:id="rId26"/>
    <p:sldId id="457" r:id="rId27"/>
    <p:sldId id="458" r:id="rId28"/>
    <p:sldId id="459" r:id="rId29"/>
    <p:sldId id="30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90000"/>
    <a:srgbClr val="6600FF"/>
    <a:srgbClr val="BF71FF"/>
    <a:srgbClr val="9B37FF"/>
    <a:srgbClr val="9CCB0D"/>
    <a:srgbClr val="A6D70E"/>
    <a:srgbClr val="8DD705"/>
    <a:srgbClr val="86CB07"/>
    <a:srgbClr val="73BF08"/>
    <a:srgbClr val="6DB3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57" d="100"/>
          <a:sy n="57" d="100"/>
        </p:scale>
        <p:origin x="-10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E118-157F-40EC-839F-8334167B73AB}" type="datetimeFigureOut">
              <a:rPr lang="en-US" smtClean="0"/>
              <a:pPr/>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AC0E8-3B03-41EA-864C-1366957DF614}" type="slidenum">
              <a:rPr lang="en-US" smtClean="0"/>
              <a:pPr/>
              <a:t>‹#›</a:t>
            </a:fld>
            <a:endParaRPr lang="en-US"/>
          </a:p>
        </p:txBody>
      </p:sp>
    </p:spTree>
    <p:extLst>
      <p:ext uri="{BB962C8B-B14F-4D97-AF65-F5344CB8AC3E}">
        <p14:creationId xmlns:p14="http://schemas.microsoft.com/office/powerpoint/2010/main" xmlns="" val="215058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4</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13</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14</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15</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16</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17</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18</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19</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20</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21</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22</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5</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23</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24</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25</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26</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27</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6</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7</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8</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9</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10</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11</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12</a:t>
            </a:fld>
            <a:endParaRPr lang="en-US"/>
          </a:p>
        </p:txBody>
      </p:sp>
    </p:spTree>
    <p:extLst>
      <p:ext uri="{BB962C8B-B14F-4D97-AF65-F5344CB8AC3E}">
        <p14:creationId xmlns:p14="http://schemas.microsoft.com/office/powerpoint/2010/main" xmlns="" val="22368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pPr/>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Reptiles became the dominant terrestrial animals during the Mesozoic while Pangaea broke apart.</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a:solidFill>
                  <a:schemeClr val="tx1">
                    <a:lumMod val="50000"/>
                    <a:lumOff val="50000"/>
                  </a:schemeClr>
                </a:solidFill>
                <a:latin typeface="Helvetica"/>
                <a:cs typeface="Helvetica"/>
              </a:rPr>
              <a:t>Section 2:  </a:t>
            </a:r>
            <a:r>
              <a:rPr lang="en-US" sz="1800" dirty="0">
                <a:solidFill>
                  <a:schemeClr val="tx1">
                    <a:lumMod val="50000"/>
                    <a:lumOff val="50000"/>
                  </a:schemeClr>
                </a:solidFill>
                <a:latin typeface="Helvetica"/>
                <a:cs typeface="Helvetica"/>
              </a:rPr>
              <a:t>The Mesozoic Era</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2625952939"/>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426741">
                <a:tc>
                  <a:txBody>
                    <a:bodyPr/>
                    <a:lstStyle/>
                    <a:p>
                      <a:pPr algn="ctr"/>
                      <a:r>
                        <a:rPr lang="en-US" sz="1200" b="1" i="0" dirty="0">
                          <a:solidFill>
                            <a:schemeClr val="tx1"/>
                          </a:solidFill>
                          <a:latin typeface="Helvetica"/>
                          <a:cs typeface="Helvetica"/>
                        </a:rPr>
                        <a:t>K</a:t>
                      </a:r>
                    </a:p>
                    <a:p>
                      <a:pPr algn="ctr"/>
                      <a:r>
                        <a:rPr lang="en-US" sz="1200" b="0" i="1" dirty="0">
                          <a:solidFill>
                            <a:schemeClr val="tx1"/>
                          </a:solidFill>
                          <a:latin typeface="Helvetica Light"/>
                          <a:cs typeface="Helvetica Light"/>
                        </a:rPr>
                        <a:t>What I Know</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a:solidFill>
                            <a:schemeClr val="tx1"/>
                          </a:solidFill>
                          <a:latin typeface="Helvetica"/>
                          <a:cs typeface="Helvetica"/>
                        </a:rPr>
                        <a:t>W</a:t>
                      </a:r>
                    </a:p>
                    <a:p>
                      <a:pPr algn="ctr"/>
                      <a:r>
                        <a:rPr lang="en-US" sz="1200" b="0" i="1" dirty="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a:solidFill>
                            <a:schemeClr val="tx1"/>
                          </a:solidFill>
                          <a:latin typeface="Helvetica"/>
                          <a:cs typeface="Helvetica"/>
                        </a:rPr>
                        <a:t>L</a:t>
                      </a:r>
                    </a:p>
                    <a:p>
                      <a:pPr algn="ctr"/>
                      <a:r>
                        <a:rPr lang="en-US" sz="1200" b="0" i="1" dirty="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20478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Paleogeography</a:t>
            </a:r>
          </a:p>
          <a:p>
            <a:pPr marL="0" indent="0">
              <a:spcBef>
                <a:spcPts val="0"/>
              </a:spcBef>
              <a:spcAft>
                <a:spcPts val="600"/>
              </a:spcAft>
              <a:buNone/>
            </a:pPr>
            <a:r>
              <a:rPr lang="en-US" sz="2200" b="1" dirty="0">
                <a:latin typeface="Helvetica"/>
                <a:cs typeface="Helvetica"/>
              </a:rPr>
              <a:t>Changing sea level</a:t>
            </a:r>
          </a:p>
          <a:p>
            <a:pPr>
              <a:spcBef>
                <a:spcPts val="0"/>
              </a:spcBef>
              <a:spcAft>
                <a:spcPts val="1200"/>
              </a:spcAft>
              <a:buClr>
                <a:schemeClr val="tx1"/>
              </a:buClr>
            </a:pPr>
            <a:r>
              <a:rPr lang="en-US" sz="1800" dirty="0">
                <a:latin typeface="Helvetica Light"/>
                <a:cs typeface="Helvetica Light"/>
              </a:rPr>
              <a:t>The formation of mid-ocean rift systems was partly responsible for a rise in sea level during the Mesozoic.</a:t>
            </a:r>
          </a:p>
          <a:p>
            <a:pPr>
              <a:spcBef>
                <a:spcPts val="0"/>
              </a:spcBef>
              <a:spcAft>
                <a:spcPts val="1200"/>
              </a:spcAft>
              <a:buClr>
                <a:schemeClr val="tx1"/>
              </a:buClr>
            </a:pPr>
            <a:r>
              <a:rPr lang="en-US" sz="1800" dirty="0">
                <a:latin typeface="Helvetica Light"/>
                <a:cs typeface="Helvetica Light"/>
              </a:rPr>
              <a:t>However, sea level dropped at the end of the Triassic, and </a:t>
            </a:r>
            <a:r>
              <a:rPr lang="en-US" sz="1800" dirty="0" err="1">
                <a:latin typeface="Helvetica Light"/>
                <a:cs typeface="Helvetica Light"/>
              </a:rPr>
              <a:t>desertlike</a:t>
            </a:r>
            <a:r>
              <a:rPr lang="en-US" sz="1800" dirty="0">
                <a:latin typeface="Helvetica Light"/>
                <a:cs typeface="Helvetica Light"/>
              </a:rPr>
              <a:t> conditions developed in western North America.</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44282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Paleogeography</a:t>
            </a:r>
          </a:p>
          <a:p>
            <a:pPr marL="0" indent="0">
              <a:spcBef>
                <a:spcPts val="0"/>
              </a:spcBef>
              <a:spcAft>
                <a:spcPts val="600"/>
              </a:spcAft>
              <a:buNone/>
            </a:pPr>
            <a:r>
              <a:rPr lang="en-US" sz="2200" b="1" dirty="0">
                <a:latin typeface="Helvetica"/>
                <a:cs typeface="Helvetica"/>
              </a:rPr>
              <a:t>Changing sea level</a:t>
            </a:r>
          </a:p>
          <a:p>
            <a:pPr>
              <a:spcBef>
                <a:spcPts val="0"/>
              </a:spcBef>
              <a:spcAft>
                <a:spcPts val="1200"/>
              </a:spcAft>
              <a:buClr>
                <a:schemeClr val="tx1"/>
              </a:buClr>
            </a:pPr>
            <a:r>
              <a:rPr lang="en-US" sz="1800" dirty="0">
                <a:latin typeface="Helvetica Light"/>
                <a:cs typeface="Helvetica Light"/>
              </a:rPr>
              <a:t>Sea level rose again during the Jurassic, and a shallow sea formed in North America’s center. The ocean continued to rise during the Cretaceous, covering much of North America’s interior.</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63524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Paleogeography</a:t>
            </a:r>
          </a:p>
          <a:p>
            <a:pPr marL="0" indent="0">
              <a:spcBef>
                <a:spcPts val="0"/>
              </a:spcBef>
              <a:spcAft>
                <a:spcPts val="600"/>
              </a:spcAft>
              <a:buNone/>
            </a:pPr>
            <a:r>
              <a:rPr lang="en-US" sz="2200" b="1" dirty="0">
                <a:latin typeface="Helvetica"/>
                <a:cs typeface="Helvetica"/>
              </a:rPr>
              <a:t>Changing sea level</a:t>
            </a:r>
          </a:p>
          <a:p>
            <a:pPr>
              <a:spcBef>
                <a:spcPts val="0"/>
              </a:spcBef>
              <a:spcAft>
                <a:spcPts val="1200"/>
              </a:spcAft>
              <a:buClr>
                <a:schemeClr val="tx1"/>
              </a:buClr>
            </a:pPr>
            <a:r>
              <a:rPr lang="en-US" sz="1800" dirty="0">
                <a:latin typeface="Helvetica Light"/>
                <a:cs typeface="Helvetica Light"/>
              </a:rPr>
              <a:t>Nearly one-third of Earth’s land surface was covered with water during the late Cretaceous.</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2581" y="3130549"/>
            <a:ext cx="5091113" cy="2597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593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762875"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Building</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The breakup of Pangaea proceeded during the Mesozoic and early Cenozoic. During this time, multiple mountain-building episodes occurred along </a:t>
            </a:r>
            <a:r>
              <a:rPr lang="en-US" sz="1800" dirty="0" err="1">
                <a:latin typeface="Helvetica Light"/>
                <a:cs typeface="Helvetica Light"/>
              </a:rPr>
              <a:t>Laurentia’s</a:t>
            </a:r>
            <a:r>
              <a:rPr lang="en-US" sz="1800" dirty="0">
                <a:latin typeface="Helvetica Light"/>
                <a:cs typeface="Helvetica Light"/>
              </a:rPr>
              <a:t> western margin, while little was happening along its eastern edge.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91080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Building</a:t>
            </a:r>
          </a:p>
          <a:p>
            <a:pPr marL="0" indent="0">
              <a:spcBef>
                <a:spcPts val="0"/>
              </a:spcBef>
              <a:spcAft>
                <a:spcPts val="600"/>
              </a:spcAft>
              <a:buNone/>
            </a:pPr>
            <a:r>
              <a:rPr lang="en-US" sz="2200" b="1" dirty="0">
                <a:latin typeface="Helvetica"/>
                <a:cs typeface="Helvetica"/>
              </a:rPr>
              <a:t>Cordillera</a:t>
            </a:r>
          </a:p>
          <a:p>
            <a:pPr>
              <a:spcBef>
                <a:spcPts val="0"/>
              </a:spcBef>
              <a:spcAft>
                <a:spcPts val="600"/>
              </a:spcAft>
            </a:pPr>
            <a:r>
              <a:rPr lang="en-US" sz="1800" dirty="0">
                <a:latin typeface="Helvetica Light"/>
                <a:cs typeface="Helvetica Light"/>
              </a:rPr>
              <a:t>Much of the mountain building that occurred in western Laurentia was caused by the subduction of the oceanic </a:t>
            </a:r>
            <a:r>
              <a:rPr lang="en-US" sz="1800" dirty="0" err="1">
                <a:latin typeface="Helvetica Light"/>
                <a:cs typeface="Helvetica Light"/>
              </a:rPr>
              <a:t>Farallon</a:t>
            </a:r>
            <a:r>
              <a:rPr lang="en-US" sz="1800" dirty="0">
                <a:latin typeface="Helvetica Light"/>
                <a:cs typeface="Helvetica Light"/>
              </a:rPr>
              <a:t> Plate beneath </a:t>
            </a:r>
            <a:r>
              <a:rPr lang="en-US" sz="1800" dirty="0" err="1">
                <a:latin typeface="Helvetica Light"/>
                <a:cs typeface="Helvetica Light"/>
              </a:rPr>
              <a:t>Laurentia’s</a:t>
            </a:r>
            <a:r>
              <a:rPr lang="en-US" sz="1800" dirty="0">
                <a:latin typeface="Helvetica Light"/>
                <a:cs typeface="Helvetica Light"/>
              </a:rPr>
              <a:t> western margin.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43100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Building</a:t>
            </a:r>
          </a:p>
          <a:p>
            <a:pPr marL="0" indent="0">
              <a:spcBef>
                <a:spcPts val="0"/>
              </a:spcBef>
              <a:spcAft>
                <a:spcPts val="600"/>
              </a:spcAft>
              <a:buNone/>
            </a:pPr>
            <a:r>
              <a:rPr lang="en-US" sz="2200" b="1" dirty="0">
                <a:latin typeface="Helvetica"/>
                <a:cs typeface="Helvetica"/>
              </a:rPr>
              <a:t>Cordillera</a:t>
            </a:r>
          </a:p>
          <a:p>
            <a:pPr>
              <a:spcBef>
                <a:spcPts val="0"/>
              </a:spcBef>
              <a:spcAft>
                <a:spcPts val="600"/>
              </a:spcAft>
            </a:pPr>
            <a:r>
              <a:rPr lang="en-US" sz="1800" dirty="0">
                <a:latin typeface="Helvetica Light"/>
                <a:cs typeface="Helvetica Light"/>
              </a:rPr>
              <a:t>As the </a:t>
            </a:r>
            <a:r>
              <a:rPr lang="en-US" sz="1800" dirty="0" err="1">
                <a:latin typeface="Helvetica Light"/>
                <a:cs typeface="Helvetica Light"/>
              </a:rPr>
              <a:t>Farallon</a:t>
            </a:r>
            <a:r>
              <a:rPr lang="en-US" sz="1800" dirty="0">
                <a:latin typeface="Helvetica Light"/>
                <a:cs typeface="Helvetica Light"/>
              </a:rPr>
              <a:t> Plate descended, many structural features of the present-day Rocky Mountains, Sierra Nevada, and other western mountain ranges were formed. </a:t>
            </a:r>
          </a:p>
          <a:p>
            <a:pPr>
              <a:spcBef>
                <a:spcPts val="0"/>
              </a:spcBef>
              <a:spcAft>
                <a:spcPts val="600"/>
              </a:spcAft>
            </a:pPr>
            <a:r>
              <a:rPr lang="en-US" sz="1800" dirty="0">
                <a:latin typeface="Helvetica Light"/>
                <a:cs typeface="Helvetica Light"/>
              </a:rPr>
              <a:t>Geologists call these ranges collectively the North American Cordillera.</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06503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Building</a:t>
            </a:r>
          </a:p>
          <a:p>
            <a:pPr marL="0" indent="0">
              <a:spcBef>
                <a:spcPts val="0"/>
              </a:spcBef>
              <a:spcAft>
                <a:spcPts val="600"/>
              </a:spcAft>
              <a:buNone/>
            </a:pPr>
            <a:r>
              <a:rPr lang="en-US" sz="2200" b="1" dirty="0">
                <a:latin typeface="Helvetica"/>
                <a:cs typeface="Helvetica"/>
              </a:rPr>
              <a:t>Cordillera</a:t>
            </a:r>
          </a:p>
          <a:p>
            <a:pPr>
              <a:spcBef>
                <a:spcPts val="0"/>
              </a:spcBef>
              <a:spcAft>
                <a:spcPts val="600"/>
              </a:spcAft>
            </a:pPr>
            <a:r>
              <a:rPr lang="en-US" sz="1800" dirty="0">
                <a:latin typeface="Helvetica Light"/>
                <a:cs typeface="Helvetica Light"/>
              </a:rPr>
              <a:t>The first phase of the Cordilleran Orogeny occurred during the late Jurassic and early Cretaceous when subduction proceeded slowly and the oceanic plate descended at a steep angle, producing magma, which at the site of the emerging Sierra </a:t>
            </a:r>
            <a:r>
              <a:rPr lang="en-US" sz="1800" dirty="0" err="1">
                <a:latin typeface="Helvetica Light"/>
                <a:cs typeface="Helvetica Light"/>
              </a:rPr>
              <a:t>Nevadas</a:t>
            </a:r>
            <a:r>
              <a:rPr lang="en-US" sz="1800" dirty="0">
                <a:latin typeface="Helvetica Light"/>
                <a:cs typeface="Helvetica Light"/>
              </a:rPr>
              <a:t>.</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0987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Building</a:t>
            </a:r>
          </a:p>
          <a:p>
            <a:pPr marL="0" indent="0">
              <a:spcBef>
                <a:spcPts val="0"/>
              </a:spcBef>
              <a:spcAft>
                <a:spcPts val="600"/>
              </a:spcAft>
              <a:buNone/>
            </a:pPr>
            <a:r>
              <a:rPr lang="en-US" sz="2200" b="1" dirty="0">
                <a:latin typeface="Helvetica"/>
                <a:cs typeface="Helvetica"/>
              </a:rPr>
              <a:t>Cordillera</a:t>
            </a:r>
          </a:p>
          <a:p>
            <a:pPr>
              <a:spcBef>
                <a:spcPts val="0"/>
              </a:spcBef>
              <a:spcAft>
                <a:spcPts val="600"/>
              </a:spcAft>
            </a:pPr>
            <a:r>
              <a:rPr lang="en-US" sz="1800" dirty="0">
                <a:latin typeface="Helvetica Light"/>
                <a:cs typeface="Helvetica Light"/>
              </a:rPr>
              <a:t>The second phase of the Cordilleran Orogeny occurred during the Cretaceous when subduction increased in speed but the oceanic plate descended at a shallow angle.</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715580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Building</a:t>
            </a:r>
          </a:p>
          <a:p>
            <a:pPr marL="0" indent="0">
              <a:spcBef>
                <a:spcPts val="0"/>
              </a:spcBef>
              <a:spcAft>
                <a:spcPts val="600"/>
              </a:spcAft>
              <a:buNone/>
            </a:pPr>
            <a:r>
              <a:rPr lang="en-US" sz="2200" b="1" dirty="0">
                <a:latin typeface="Helvetica"/>
                <a:cs typeface="Helvetica"/>
              </a:rPr>
              <a:t>Cordillera</a:t>
            </a:r>
          </a:p>
          <a:p>
            <a:pPr>
              <a:spcBef>
                <a:spcPts val="0"/>
              </a:spcBef>
              <a:spcAft>
                <a:spcPts val="600"/>
              </a:spcAft>
            </a:pPr>
            <a:r>
              <a:rPr lang="en-US" sz="1800" dirty="0">
                <a:latin typeface="Helvetica Light"/>
                <a:cs typeface="Helvetica Light"/>
              </a:rPr>
              <a:t>During the third phase of the Cordilleran Orogeny, which began during the late Cretaceous and continued into the Cenozoic, subduction was even more shallow and rapid than it was during the second phase. </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663220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Building</a:t>
            </a:r>
          </a:p>
          <a:p>
            <a:pPr marL="0" indent="0">
              <a:spcBef>
                <a:spcPts val="0"/>
              </a:spcBef>
              <a:spcAft>
                <a:spcPts val="600"/>
              </a:spcAft>
              <a:buNone/>
            </a:pPr>
            <a:r>
              <a:rPr lang="en-US" sz="2200" b="1" dirty="0">
                <a:latin typeface="Helvetica"/>
                <a:cs typeface="Helvetica"/>
              </a:rPr>
              <a:t>Cordillera</a:t>
            </a:r>
          </a:p>
          <a:p>
            <a:pPr>
              <a:spcBef>
                <a:spcPts val="0"/>
              </a:spcBef>
              <a:spcAft>
                <a:spcPts val="600"/>
              </a:spcAft>
            </a:pPr>
            <a:r>
              <a:rPr lang="en-US" sz="1800" dirty="0">
                <a:latin typeface="Helvetica Light"/>
                <a:cs typeface="Helvetica Light"/>
              </a:rPr>
              <a:t>During the three phases of the Cordilleran Orogeny, mountains formed farther inland as the angle of subduction became more shallow and the</a:t>
            </a:r>
            <a:br>
              <a:rPr lang="en-US" sz="1800" dirty="0">
                <a:latin typeface="Helvetica Light"/>
                <a:cs typeface="Helvetica Light"/>
              </a:rPr>
            </a:br>
            <a:r>
              <a:rPr lang="en-US" sz="1800" dirty="0">
                <a:latin typeface="Helvetica Light"/>
                <a:cs typeface="Helvetica Light"/>
              </a:rPr>
              <a:t>speed increased, causing massive faulting and uplift.</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57706" y="3022600"/>
            <a:ext cx="6900863" cy="321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514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a:solidFill>
                  <a:srgbClr val="6600FF"/>
                </a:solidFill>
                <a:latin typeface="Helvetica"/>
                <a:cs typeface="Helvetica"/>
              </a:rPr>
              <a:t>Essential Questions</a:t>
            </a:r>
          </a:p>
          <a:p>
            <a:pPr>
              <a:spcAft>
                <a:spcPts val="1200"/>
              </a:spcAft>
            </a:pPr>
            <a:r>
              <a:rPr lang="en-US" sz="1800" dirty="0">
                <a:latin typeface="Helvetica Light"/>
                <a:cs typeface="Helvetica Light"/>
              </a:rPr>
              <a:t>How did the breakup of Pangaea affect Earth’s life-forms and paleogeography?</a:t>
            </a:r>
          </a:p>
          <a:p>
            <a:pPr>
              <a:spcAft>
                <a:spcPts val="1200"/>
              </a:spcAft>
            </a:pPr>
            <a:r>
              <a:rPr lang="en-US" sz="1800" dirty="0">
                <a:latin typeface="Helvetica Light"/>
                <a:cs typeface="Helvetica Light"/>
              </a:rPr>
              <a:t>How did the mountains of western North America form?</a:t>
            </a:r>
          </a:p>
          <a:p>
            <a:pPr>
              <a:spcAft>
                <a:spcPts val="1200"/>
              </a:spcAft>
            </a:pPr>
            <a:r>
              <a:rPr lang="en-US" sz="1800" dirty="0">
                <a:latin typeface="Helvetica Light"/>
                <a:cs typeface="Helvetica Light"/>
              </a:rPr>
              <a:t>What are possible causes for the extinction of the non-avian dinosaurs and other Mesozoic life-forms?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Tree>
    <p:extLst>
      <p:ext uri="{BB962C8B-B14F-4D97-AF65-F5344CB8AC3E}">
        <p14:creationId xmlns:p14="http://schemas.microsoft.com/office/powerpoint/2010/main" xmlns="" val="18766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Life</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As Pangaea broke apart during the early Mesozoic, much of the habitat on the continental shelves that was lost during Pangaea's formation once again became available. </a:t>
            </a:r>
          </a:p>
          <a:p>
            <a:pPr>
              <a:spcBef>
                <a:spcPts val="0"/>
              </a:spcBef>
              <a:spcAft>
                <a:spcPts val="1200"/>
              </a:spcAft>
              <a:buClr>
                <a:schemeClr val="tx1"/>
              </a:buClr>
            </a:pPr>
            <a:r>
              <a:rPr lang="en-US" sz="1800" dirty="0">
                <a:latin typeface="Helvetica Light"/>
                <a:cs typeface="Helvetica Light"/>
              </a:rPr>
              <a:t>New marine organisms, ranging from large predatory reptiles to tiny photosynthetic phytoplankton, evolved to fill these niches.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24734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Life</a:t>
            </a:r>
            <a:endParaRPr lang="en-US" sz="2200" b="1" dirty="0">
              <a:latin typeface="Helvetica"/>
              <a:cs typeface="Helvetica"/>
            </a:endParaRPr>
          </a:p>
          <a:p>
            <a:pPr>
              <a:spcBef>
                <a:spcPts val="0"/>
              </a:spcBef>
              <a:spcAft>
                <a:spcPts val="1200"/>
              </a:spcAft>
              <a:buClr>
                <a:schemeClr val="tx1"/>
              </a:buClr>
            </a:pPr>
            <a:r>
              <a:rPr lang="en-US" sz="1800" dirty="0">
                <a:solidFill>
                  <a:srgbClr val="C00000"/>
                </a:solidFill>
                <a:latin typeface="Helvetica Light"/>
                <a:cs typeface="Helvetica Light"/>
              </a:rPr>
              <a:t>Phytoplankton</a:t>
            </a:r>
            <a:r>
              <a:rPr lang="en-US" sz="1800" dirty="0">
                <a:latin typeface="Helvetica Light"/>
                <a:cs typeface="Helvetica Light"/>
              </a:rPr>
              <a:t> were, and are today, microscopic organisms at the base of the marine food chain. These organisms were abundant during the Cretaceous. The remains of their shell-like hard parts are found in chalk deposits worldwide.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23723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Life</a:t>
            </a:r>
          </a:p>
          <a:p>
            <a:pPr marL="0" indent="0">
              <a:spcBef>
                <a:spcPts val="0"/>
              </a:spcBef>
              <a:spcAft>
                <a:spcPts val="600"/>
              </a:spcAft>
              <a:buNone/>
            </a:pPr>
            <a:r>
              <a:rPr lang="en-US" sz="2200" b="1" dirty="0">
                <a:latin typeface="Helvetica"/>
                <a:cs typeface="Helvetica"/>
              </a:rPr>
              <a:t>Plant life</a:t>
            </a:r>
          </a:p>
          <a:p>
            <a:pPr>
              <a:spcBef>
                <a:spcPts val="0"/>
              </a:spcBef>
              <a:spcAft>
                <a:spcPts val="1200"/>
              </a:spcAft>
              <a:buClr>
                <a:schemeClr val="tx1"/>
              </a:buClr>
            </a:pPr>
            <a:r>
              <a:rPr lang="en-US" sz="1800" dirty="0">
                <a:latin typeface="Helvetica Light"/>
                <a:cs typeface="Helvetica Light"/>
              </a:rPr>
              <a:t>As the cool climate that characterized the late Paleozoic came to an end during the Mesozoic, plant life changed sharply. The large, temperate swamps dried as the climate warmed. Tall cycad trees, </a:t>
            </a:r>
            <a:r>
              <a:rPr lang="en-US" sz="1800" dirty="0" err="1">
                <a:latin typeface="Helvetica Light"/>
                <a:cs typeface="Helvetica Light"/>
              </a:rPr>
              <a:t>ginkgos</a:t>
            </a:r>
            <a:r>
              <a:rPr lang="en-US" sz="1800" dirty="0">
                <a:latin typeface="Helvetica Light"/>
                <a:cs typeface="Helvetica Light"/>
              </a:rPr>
              <a:t>, pine trees, and other conifers evolved during the Jurassic.</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17472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Life</a:t>
            </a:r>
          </a:p>
          <a:p>
            <a:pPr marL="0" indent="0">
              <a:spcBef>
                <a:spcPts val="0"/>
              </a:spcBef>
              <a:spcAft>
                <a:spcPts val="600"/>
              </a:spcAft>
              <a:buNone/>
            </a:pPr>
            <a:r>
              <a:rPr lang="en-US" sz="2200" b="1" dirty="0">
                <a:latin typeface="Helvetica"/>
                <a:cs typeface="Helvetica"/>
              </a:rPr>
              <a:t>Terrestrial animals</a:t>
            </a:r>
          </a:p>
          <a:p>
            <a:pPr>
              <a:spcBef>
                <a:spcPts val="0"/>
              </a:spcBef>
              <a:spcAft>
                <a:spcPts val="1200"/>
              </a:spcAft>
              <a:buClr>
                <a:schemeClr val="tx1"/>
              </a:buClr>
            </a:pPr>
            <a:r>
              <a:rPr lang="en-US" sz="1800" dirty="0">
                <a:latin typeface="Helvetica Light"/>
                <a:cs typeface="Helvetica Light"/>
              </a:rPr>
              <a:t>An </a:t>
            </a:r>
            <a:r>
              <a:rPr lang="en-US" sz="1800" dirty="0">
                <a:solidFill>
                  <a:srgbClr val="C00000"/>
                </a:solidFill>
                <a:latin typeface="Helvetica Light"/>
                <a:cs typeface="Helvetica Light"/>
              </a:rPr>
              <a:t>amniotic egg </a:t>
            </a:r>
            <a:r>
              <a:rPr lang="en-US" sz="1800" dirty="0">
                <a:latin typeface="Helvetica Light"/>
                <a:cs typeface="Helvetica Light"/>
              </a:rPr>
              <a:t>is an egg that has a shell and  provides a complete environment for a developing embryo. </a:t>
            </a:r>
          </a:p>
          <a:p>
            <a:pPr>
              <a:spcBef>
                <a:spcPts val="0"/>
              </a:spcBef>
              <a:spcAft>
                <a:spcPts val="1200"/>
              </a:spcAft>
              <a:buClr>
                <a:schemeClr val="tx1"/>
              </a:buClr>
            </a:pPr>
            <a:r>
              <a:rPr lang="en-US" sz="1800" dirty="0">
                <a:latin typeface="Helvetica Light"/>
                <a:cs typeface="Helvetica Light"/>
              </a:rPr>
              <a:t>The dominant Mesozoic animals were the reptiles. Amniotic eggs made it possible for reptiles, including dinosaurs, to roam widely.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98089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Life</a:t>
            </a:r>
          </a:p>
          <a:p>
            <a:pPr marL="0" indent="0">
              <a:spcBef>
                <a:spcPts val="0"/>
              </a:spcBef>
              <a:spcAft>
                <a:spcPts val="600"/>
              </a:spcAft>
              <a:buNone/>
            </a:pPr>
            <a:r>
              <a:rPr lang="en-US" sz="2200" b="1" dirty="0">
                <a:latin typeface="Helvetica"/>
                <a:cs typeface="Helvetica"/>
              </a:rPr>
              <a:t>Terrestrial animals</a:t>
            </a:r>
          </a:p>
          <a:p>
            <a:pPr>
              <a:spcBef>
                <a:spcPts val="0"/>
              </a:spcBef>
              <a:spcAft>
                <a:spcPts val="1200"/>
              </a:spcAft>
              <a:buClr>
                <a:schemeClr val="tx1"/>
              </a:buClr>
            </a:pPr>
            <a:r>
              <a:rPr lang="en-US" sz="1800" dirty="0" err="1">
                <a:latin typeface="Helvetica Light"/>
                <a:cs typeface="Helvetica Light"/>
              </a:rPr>
              <a:t>Archosaurs</a:t>
            </a:r>
            <a:r>
              <a:rPr lang="en-US" sz="1800" dirty="0">
                <a:latin typeface="Helvetica Light"/>
                <a:cs typeface="Helvetica Light"/>
              </a:rPr>
              <a:t> are a group of reptiles which includes dinosaurs and crocodilians. </a:t>
            </a:r>
            <a:r>
              <a:rPr lang="en-US" sz="1800" dirty="0" err="1">
                <a:latin typeface="Helvetica Light"/>
                <a:cs typeface="Helvetica Light"/>
              </a:rPr>
              <a:t>Archosaurs</a:t>
            </a:r>
            <a:r>
              <a:rPr lang="en-US" sz="1800" dirty="0">
                <a:latin typeface="Helvetica Light"/>
                <a:cs typeface="Helvetica Light"/>
              </a:rPr>
              <a:t> have a hip structure that allows the legs to be held underneath the body. This enabled some dinosaurs to run with an upright posture.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227399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Life</a:t>
            </a:r>
          </a:p>
          <a:p>
            <a:pPr marL="0" indent="0">
              <a:spcBef>
                <a:spcPts val="0"/>
              </a:spcBef>
              <a:spcAft>
                <a:spcPts val="600"/>
              </a:spcAft>
              <a:buNone/>
            </a:pPr>
            <a:r>
              <a:rPr lang="en-US" sz="2200" b="1" dirty="0">
                <a:latin typeface="Helvetica"/>
                <a:cs typeface="Helvetica"/>
              </a:rPr>
              <a:t>Mass extinction</a:t>
            </a:r>
          </a:p>
          <a:p>
            <a:pPr>
              <a:spcBef>
                <a:spcPts val="0"/>
              </a:spcBef>
              <a:spcAft>
                <a:spcPts val="1200"/>
              </a:spcAft>
              <a:buClr>
                <a:schemeClr val="tx1"/>
              </a:buClr>
            </a:pPr>
            <a:r>
              <a:rPr lang="en-US" sz="1800" dirty="0">
                <a:latin typeface="Helvetica Light"/>
                <a:cs typeface="Helvetica Light"/>
              </a:rPr>
              <a:t>At the end of the Mesozoic, an extinction event devastated terrestrial dinosaurs, most marine reptiles, plants, and many other organisms.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00706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Life</a:t>
            </a:r>
          </a:p>
          <a:p>
            <a:pPr marL="0" indent="0">
              <a:spcBef>
                <a:spcPts val="0"/>
              </a:spcBef>
              <a:spcAft>
                <a:spcPts val="600"/>
              </a:spcAft>
              <a:buNone/>
            </a:pPr>
            <a:r>
              <a:rPr lang="en-US" sz="2200" b="1" dirty="0">
                <a:latin typeface="Helvetica"/>
                <a:cs typeface="Helvetica"/>
              </a:rPr>
              <a:t>Mass extinction</a:t>
            </a:r>
          </a:p>
          <a:p>
            <a:pPr>
              <a:spcBef>
                <a:spcPts val="0"/>
              </a:spcBef>
              <a:spcAft>
                <a:spcPts val="1200"/>
              </a:spcAft>
              <a:buClr>
                <a:schemeClr val="tx1"/>
              </a:buClr>
            </a:pPr>
            <a:r>
              <a:rPr lang="en-US" sz="1800" dirty="0">
                <a:latin typeface="Helvetica Light"/>
                <a:cs typeface="Helvetica Light"/>
              </a:rPr>
              <a:t>Today, most scientists agree that the combination of massive volcanism, which stressed Earth’s climate, and a large meteorite impact that occurred at the end of the Cretaceous is responsible for the extinction event.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529941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Life</a:t>
            </a:r>
          </a:p>
          <a:p>
            <a:pPr marL="0" indent="0">
              <a:spcBef>
                <a:spcPts val="0"/>
              </a:spcBef>
              <a:spcAft>
                <a:spcPts val="600"/>
              </a:spcAft>
              <a:buNone/>
            </a:pPr>
            <a:r>
              <a:rPr lang="en-US" sz="2200" b="1" dirty="0">
                <a:latin typeface="Helvetica"/>
                <a:cs typeface="Helvetica"/>
              </a:rPr>
              <a:t>Mass extinction</a:t>
            </a:r>
          </a:p>
          <a:p>
            <a:pPr>
              <a:spcBef>
                <a:spcPts val="0"/>
              </a:spcBef>
              <a:spcAft>
                <a:spcPts val="1200"/>
              </a:spcAft>
              <a:buClr>
                <a:schemeClr val="tx1"/>
              </a:buClr>
            </a:pPr>
            <a:r>
              <a:rPr lang="en-US" sz="1800" dirty="0">
                <a:latin typeface="Helvetica Light"/>
                <a:cs typeface="Helvetica Light"/>
              </a:rPr>
              <a:t>Evidence of a large meteorite impact includes an impact site—</a:t>
            </a:r>
            <a:r>
              <a:rPr lang="en-US" sz="1800" dirty="0" err="1">
                <a:latin typeface="Helvetica Light"/>
                <a:cs typeface="Helvetica Light"/>
              </a:rPr>
              <a:t>Chicxulub</a:t>
            </a:r>
            <a:r>
              <a:rPr lang="en-US" sz="1800" dirty="0">
                <a:latin typeface="Helvetica Light"/>
                <a:cs typeface="Helvetica Light"/>
              </a:rPr>
              <a:t> Crater—on Mexico’s Yucatan Peninsula, and a clay layer that separates Cretaceous rocks from rocks of the first period of the Cenozoic.</a:t>
            </a:r>
          </a:p>
          <a:p>
            <a:pPr>
              <a:spcBef>
                <a:spcPts val="0"/>
              </a:spcBef>
              <a:spcAft>
                <a:spcPts val="1200"/>
              </a:spcAft>
              <a:buClr>
                <a:schemeClr val="tx1"/>
              </a:buClr>
            </a:pPr>
            <a:r>
              <a:rPr lang="en-US" sz="1800" dirty="0">
                <a:latin typeface="Helvetica Light"/>
                <a:cs typeface="Helvetica Light"/>
              </a:rPr>
              <a:t>Found worldwide, this layer contains an unusually high amount of </a:t>
            </a:r>
            <a:r>
              <a:rPr lang="en-US" sz="1800" dirty="0">
                <a:solidFill>
                  <a:srgbClr val="C00000"/>
                </a:solidFill>
                <a:latin typeface="Helvetica Light"/>
                <a:cs typeface="Helvetica Light"/>
              </a:rPr>
              <a:t>iridium</a:t>
            </a:r>
            <a:r>
              <a:rPr lang="en-US" sz="1800" dirty="0">
                <a:latin typeface="Helvetica Light"/>
                <a:cs typeface="Helvetica Light"/>
              </a:rPr>
              <a:t>, a rare metal in Earth’s rocks but a relatively common metal in asteroids.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897784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Major Extinctions in the Phanerozoic</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
        <p:nvSpPr>
          <p:cNvPr id="8" name="TextBox 6">
            <a:extLst>
              <a:ext uri="{FF2B5EF4-FFF2-40B4-BE49-F238E27FC236}">
                <a16:creationId xmlns:a16="http://schemas.microsoft.com/office/drawing/2014/main" xmlns="" id="{65A11E84-8BDA-4A6E-960F-96607E71C70F}"/>
              </a:ext>
            </a:extLst>
          </p:cNvPr>
          <p:cNvSpPr txBox="1"/>
          <p:nvPr/>
        </p:nvSpPr>
        <p:spPr>
          <a:xfrm>
            <a:off x="969355" y="1636170"/>
            <a:ext cx="762374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Interactive Table: Major Extinctions in the Phanerozoic.</a:t>
            </a:r>
          </a:p>
        </p:txBody>
      </p:sp>
    </p:spTree>
    <p:extLst>
      <p:ext uri="{BB962C8B-B14F-4D97-AF65-F5344CB8AC3E}">
        <p14:creationId xmlns:p14="http://schemas.microsoft.com/office/powerpoint/2010/main" xmlns="" val="3931251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2" name="Content Placeholder 2"/>
          <p:cNvSpPr>
            <a:spLocks noGrp="1"/>
          </p:cNvSpPr>
          <p:nvPr>
            <p:ph idx="1"/>
          </p:nvPr>
        </p:nvSpPr>
        <p:spPr>
          <a:xfrm>
            <a:off x="457200" y="1011027"/>
            <a:ext cx="8229600" cy="3513347"/>
          </a:xfrm>
        </p:spPr>
        <p:txBody>
          <a:bodyPr lIns="0" tIns="0" rIns="0" bIns="0">
            <a:normAutofit/>
          </a:bodyPr>
          <a:lstStyle/>
          <a:p>
            <a:pPr marL="0" indent="0">
              <a:spcAft>
                <a:spcPts val="1000"/>
              </a:spcAft>
              <a:buNone/>
            </a:pPr>
            <a:r>
              <a:rPr lang="en-US" sz="3300" b="1" dirty="0">
                <a:solidFill>
                  <a:srgbClr val="6600FF"/>
                </a:solidFill>
                <a:latin typeface="Helvetica"/>
                <a:cs typeface="Helvetica"/>
              </a:rPr>
              <a:t>Review</a:t>
            </a:r>
            <a:endParaRPr lang="en-US" sz="2800" b="1" dirty="0">
              <a:solidFill>
                <a:srgbClr val="6600FF"/>
              </a:solidFill>
              <a:latin typeface="Helvetica"/>
              <a:cs typeface="Helvetica"/>
            </a:endParaRPr>
          </a:p>
          <a:p>
            <a:pPr marL="0" indent="0">
              <a:spcAft>
                <a:spcPts val="300"/>
              </a:spcAft>
              <a:buNone/>
            </a:pPr>
            <a:r>
              <a:rPr lang="en-US" sz="2400" b="1" dirty="0">
                <a:solidFill>
                  <a:srgbClr val="000000"/>
                </a:solidFill>
                <a:latin typeface="Helvetica"/>
                <a:cs typeface="Helvetica"/>
              </a:rPr>
              <a:t>Essential Questions</a:t>
            </a:r>
          </a:p>
          <a:p>
            <a:pPr>
              <a:spcAft>
                <a:spcPts val="1200"/>
              </a:spcAft>
            </a:pPr>
            <a:r>
              <a:rPr lang="en-US" sz="1800" dirty="0">
                <a:latin typeface="Helvetica Light"/>
                <a:cs typeface="Helvetica Light"/>
              </a:rPr>
              <a:t>How did the breakup of Pangaea affect Earth’s life-forms and paleogeography?</a:t>
            </a:r>
          </a:p>
          <a:p>
            <a:pPr>
              <a:spcAft>
                <a:spcPts val="1200"/>
              </a:spcAft>
            </a:pPr>
            <a:r>
              <a:rPr lang="en-US" sz="1800" dirty="0">
                <a:latin typeface="Helvetica Light"/>
                <a:cs typeface="Helvetica Light"/>
              </a:rPr>
              <a:t>How did the mountains of western North America form?</a:t>
            </a:r>
          </a:p>
          <a:p>
            <a:pPr>
              <a:spcAft>
                <a:spcPts val="1200"/>
              </a:spcAft>
            </a:pPr>
            <a:r>
              <a:rPr lang="en-US" sz="1800" dirty="0">
                <a:latin typeface="Helvetica Light"/>
                <a:cs typeface="Helvetica Light"/>
              </a:rPr>
              <a:t>What are possible causes for the extinction of the non-avian dinosaurs and other Mesozoic life-forms?</a:t>
            </a:r>
          </a:p>
          <a:p>
            <a:pPr marL="0" indent="0">
              <a:spcBef>
                <a:spcPts val="1200"/>
              </a:spcBef>
              <a:spcAft>
                <a:spcPts val="300"/>
              </a:spcAft>
              <a:buNone/>
            </a:pPr>
            <a:r>
              <a:rPr lang="en-US" sz="2400" b="1" dirty="0">
                <a:solidFill>
                  <a:srgbClr val="000000"/>
                </a:solidFill>
                <a:latin typeface="Helvetica" pitchFamily="34" charset="0"/>
                <a:cs typeface="Helvetica" pitchFamily="34" charset="0"/>
              </a:rPr>
              <a:t>Vocabulary</a:t>
            </a:r>
            <a:endParaRPr lang="en-US" sz="2400" dirty="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199" y="4417270"/>
            <a:ext cx="3571875" cy="553998"/>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phytoplankton</a:t>
            </a:r>
          </a:p>
          <a:p>
            <a:pPr marL="285750" indent="-285750">
              <a:buFont typeface="Arial"/>
              <a:buChar char="•"/>
            </a:pPr>
            <a:r>
              <a:rPr lang="en-US" dirty="0">
                <a:latin typeface="Helvetica Light"/>
                <a:cs typeface="Helvetica Light"/>
              </a:rPr>
              <a:t>amniotic egg</a:t>
            </a:r>
          </a:p>
        </p:txBody>
      </p:sp>
      <p:sp>
        <p:nvSpPr>
          <p:cNvPr id="18" name="TextBox 17"/>
          <p:cNvSpPr txBox="1"/>
          <p:nvPr/>
        </p:nvSpPr>
        <p:spPr>
          <a:xfrm>
            <a:off x="3535646" y="4417270"/>
            <a:ext cx="3112804" cy="553998"/>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iridium</a:t>
            </a: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13618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a:latin typeface="Helvetica"/>
                <a:cs typeface="Helvetica"/>
              </a:rPr>
              <a:t>Review</a:t>
            </a:r>
          </a:p>
          <a:p>
            <a:r>
              <a:rPr lang="en-US" sz="1800" dirty="0">
                <a:latin typeface="Helvetica Light"/>
                <a:cs typeface="Helvetica Light"/>
              </a:rPr>
              <a:t>subduction</a:t>
            </a: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a:latin typeface="Helvetica"/>
                <a:cs typeface="Helvetica"/>
              </a:rPr>
              <a:t>New</a:t>
            </a:r>
          </a:p>
          <a:p>
            <a:r>
              <a:rPr lang="en-US" sz="1800" dirty="0">
                <a:latin typeface="Helvetica Light"/>
                <a:cs typeface="Helvetica Light"/>
              </a:rPr>
              <a:t>phytoplankton</a:t>
            </a:r>
          </a:p>
          <a:p>
            <a:r>
              <a:rPr lang="en-US" sz="1800" dirty="0">
                <a:latin typeface="Helvetica Light"/>
                <a:cs typeface="Helvetica Light"/>
              </a:rPr>
              <a:t>amniotic egg</a:t>
            </a:r>
          </a:p>
          <a:p>
            <a:r>
              <a:rPr lang="en-US" sz="1800" dirty="0">
                <a:latin typeface="Helvetica Light"/>
                <a:cs typeface="Helvetica Light"/>
              </a:rPr>
              <a:t>iridium</a:t>
            </a:r>
          </a:p>
          <a:p>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Tree>
    <p:extLst>
      <p:ext uri="{BB962C8B-B14F-4D97-AF65-F5344CB8AC3E}">
        <p14:creationId xmlns:p14="http://schemas.microsoft.com/office/powerpoint/2010/main" xmlns="" val="56901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Paleogeography</a:t>
            </a:r>
          </a:p>
          <a:p>
            <a:pPr>
              <a:spcBef>
                <a:spcPts val="0"/>
              </a:spcBef>
              <a:spcAft>
                <a:spcPts val="1200"/>
              </a:spcAft>
            </a:pPr>
            <a:r>
              <a:rPr lang="en-US" sz="1800" dirty="0">
                <a:latin typeface="Helvetica Light"/>
                <a:cs typeface="Helvetica Light"/>
              </a:rPr>
              <a:t>The mass extinction event that ended the Paleozoic Era ushered in new opportunities for animals and plants of the Mesozoic Era. While some groups of these organisms that lived during the Mesozoic Era remain on Earth today, none of the giant reptiles that dominated the land, sea, and air and typified the period survived.</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7556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98195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Paleogeography</a:t>
            </a:r>
          </a:p>
          <a:p>
            <a:pPr>
              <a:spcBef>
                <a:spcPts val="0"/>
              </a:spcBef>
              <a:spcAft>
                <a:spcPts val="1200"/>
              </a:spcAft>
            </a:pPr>
            <a:r>
              <a:rPr lang="en-US" sz="1800" dirty="0">
                <a:latin typeface="Helvetica Light"/>
                <a:cs typeface="Helvetica Light"/>
              </a:rPr>
              <a:t>Although dinosaurs are the most famous of the Mesozoic life-forms, other organisms also appeared during this era.</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0767" y="2543175"/>
            <a:ext cx="6754813" cy="2798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939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Paleogeography</a:t>
            </a:r>
          </a:p>
          <a:p>
            <a:pPr marL="0" indent="0">
              <a:spcBef>
                <a:spcPts val="0"/>
              </a:spcBef>
              <a:spcAft>
                <a:spcPts val="600"/>
              </a:spcAft>
              <a:buNone/>
            </a:pPr>
            <a:r>
              <a:rPr lang="en-US" sz="2200" b="1" dirty="0">
                <a:latin typeface="Helvetica"/>
                <a:cs typeface="Helvetica"/>
              </a:rPr>
              <a:t>Breakup of Pangaea</a:t>
            </a:r>
          </a:p>
          <a:p>
            <a:pPr>
              <a:spcBef>
                <a:spcPts val="0"/>
              </a:spcBef>
              <a:spcAft>
                <a:spcPts val="1200"/>
              </a:spcAft>
            </a:pPr>
            <a:r>
              <a:rPr lang="en-US" sz="1800" dirty="0">
                <a:latin typeface="Helvetica Light"/>
                <a:cs typeface="Helvetica Light"/>
              </a:rPr>
              <a:t>When the Mesozoic Era began, a single global ocean and a single continent—Pangaea— defined Earth’s paleogeography. During the late Triassic Period, Pangaea began to break apart.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60330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Paleogeography</a:t>
            </a:r>
          </a:p>
          <a:p>
            <a:pPr marL="0" indent="0">
              <a:spcBef>
                <a:spcPts val="0"/>
              </a:spcBef>
              <a:spcAft>
                <a:spcPts val="600"/>
              </a:spcAft>
              <a:buNone/>
            </a:pPr>
            <a:r>
              <a:rPr lang="en-US" sz="2200" b="1" dirty="0">
                <a:latin typeface="Helvetica"/>
                <a:cs typeface="Helvetica"/>
              </a:rPr>
              <a:t>Breakup of Pangaea</a:t>
            </a:r>
          </a:p>
          <a:p>
            <a:pPr>
              <a:spcBef>
                <a:spcPts val="0"/>
              </a:spcBef>
              <a:spcAft>
                <a:spcPts val="1200"/>
              </a:spcAft>
              <a:buClr>
                <a:schemeClr val="tx1"/>
              </a:buClr>
            </a:pPr>
            <a:r>
              <a:rPr lang="en-US" sz="1800" dirty="0">
                <a:latin typeface="Helvetica Light"/>
                <a:cs typeface="Helvetica Light"/>
              </a:rPr>
              <a:t>The heat beneath Pangaea caused the continent to expand, and Pangaea’s brittle lithosphere began to crack. Some of the large cracks, called rifts, gradually widened, and the landmass began spreading apart. </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91031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Paleogeography</a:t>
            </a:r>
          </a:p>
          <a:p>
            <a:pPr marL="0" indent="0">
              <a:spcBef>
                <a:spcPts val="0"/>
              </a:spcBef>
              <a:spcAft>
                <a:spcPts val="600"/>
              </a:spcAft>
              <a:buNone/>
            </a:pPr>
            <a:r>
              <a:rPr lang="en-US" sz="2200" b="1" dirty="0">
                <a:latin typeface="Helvetica"/>
                <a:cs typeface="Helvetica"/>
              </a:rPr>
              <a:t>Seaways</a:t>
            </a:r>
          </a:p>
          <a:p>
            <a:pPr>
              <a:spcBef>
                <a:spcPts val="0"/>
              </a:spcBef>
              <a:spcAft>
                <a:spcPts val="1200"/>
              </a:spcAft>
            </a:pPr>
            <a:r>
              <a:rPr lang="en-US" sz="1800" dirty="0">
                <a:latin typeface="Helvetica Light"/>
                <a:cs typeface="Helvetica Light"/>
              </a:rPr>
              <a:t>As the continents continued to split apart, mid-ocean rift systems developed at the junctures, and the widening seaways became oceans.</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87672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Mesozoic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Mesozoic Paleogeography</a:t>
            </a:r>
          </a:p>
          <a:p>
            <a:pPr marL="0" indent="0">
              <a:spcBef>
                <a:spcPts val="0"/>
              </a:spcBef>
              <a:spcAft>
                <a:spcPts val="600"/>
              </a:spcAft>
              <a:buNone/>
            </a:pPr>
            <a:r>
              <a:rPr lang="en-US" sz="2200" b="1" dirty="0">
                <a:latin typeface="Helvetica"/>
                <a:cs typeface="Helvetica"/>
              </a:rPr>
              <a:t>Seaways</a:t>
            </a:r>
          </a:p>
          <a:p>
            <a:pPr>
              <a:spcBef>
                <a:spcPts val="0"/>
              </a:spcBef>
              <a:spcAft>
                <a:spcPts val="1200"/>
              </a:spcAft>
            </a:pPr>
            <a:r>
              <a:rPr lang="en-US" sz="1800" dirty="0">
                <a:latin typeface="Helvetica Light"/>
                <a:cs typeface="Helvetica Light"/>
              </a:rPr>
              <a:t>The Atlantic Ocean began forming in the Triassic as North America rifted away from Europe and Africa. Some of the spreading areas at this juncture joined to form a long, continuous rift system called the Mid-Atlantic Ridge.</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810031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2705</TotalTime>
  <Words>1315</Words>
  <Application>Microsoft Office PowerPoint</Application>
  <PresentationFormat>On-screen Show (4:3)</PresentationFormat>
  <Paragraphs>220</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Section 2:  The Mesozoic Era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McGraw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Kevin Kearney</cp:lastModifiedBy>
  <cp:revision>208</cp:revision>
  <cp:lastPrinted>2013-07-12T13:26:11Z</cp:lastPrinted>
  <dcterms:created xsi:type="dcterms:W3CDTF">2013-07-09T14:24:31Z</dcterms:created>
  <dcterms:modified xsi:type="dcterms:W3CDTF">2020-11-10T13:50:05Z</dcterms:modified>
</cp:coreProperties>
</file>