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97" r:id="rId2"/>
    <p:sldId id="300" r:id="rId3"/>
    <p:sldId id="301" r:id="rId4"/>
    <p:sldId id="263" r:id="rId5"/>
    <p:sldId id="433" r:id="rId6"/>
    <p:sldId id="428" r:id="rId7"/>
    <p:sldId id="434" r:id="rId8"/>
    <p:sldId id="438" r:id="rId9"/>
    <p:sldId id="439" r:id="rId10"/>
    <p:sldId id="435" r:id="rId11"/>
    <p:sldId id="440" r:id="rId12"/>
    <p:sldId id="441" r:id="rId13"/>
    <p:sldId id="410" r:id="rId14"/>
    <p:sldId id="436" r:id="rId15"/>
    <p:sldId id="416" r:id="rId16"/>
    <p:sldId id="442" r:id="rId17"/>
    <p:sldId id="443" r:id="rId18"/>
    <p:sldId id="429" r:id="rId19"/>
    <p:sldId id="437" r:id="rId20"/>
    <p:sldId id="444" r:id="rId21"/>
    <p:sldId id="411" r:id="rId22"/>
    <p:sldId id="417" r:id="rId23"/>
    <p:sldId id="445" r:id="rId24"/>
    <p:sldId id="430" r:id="rId25"/>
    <p:sldId id="446" r:id="rId26"/>
    <p:sldId id="447" r:id="rId27"/>
    <p:sldId id="30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90000"/>
    <a:srgbClr val="6600FF"/>
    <a:srgbClr val="BF71FF"/>
    <a:srgbClr val="9B37FF"/>
    <a:srgbClr val="9CCB0D"/>
    <a:srgbClr val="A6D70E"/>
    <a:srgbClr val="8DD705"/>
    <a:srgbClr val="86CB07"/>
    <a:srgbClr val="73BF08"/>
    <a:srgbClr val="6DB3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100" d="100"/>
          <a:sy n="100" d="100"/>
        </p:scale>
        <p:origin x="-78"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E118-157F-40EC-839F-8334167B73AB}" type="datetimeFigureOut">
              <a:rPr lang="en-US" smtClean="0"/>
              <a:pPr/>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AC0E8-3B03-41EA-864C-1366957DF614}" type="slidenum">
              <a:rPr lang="en-US" smtClean="0"/>
              <a:pPr/>
              <a:t>‹#›</a:t>
            </a:fld>
            <a:endParaRPr lang="en-US"/>
          </a:p>
        </p:txBody>
      </p:sp>
    </p:spTree>
    <p:extLst>
      <p:ext uri="{BB962C8B-B14F-4D97-AF65-F5344CB8AC3E}">
        <p14:creationId xmlns:p14="http://schemas.microsoft.com/office/powerpoint/2010/main" xmlns="" val="21505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4</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13</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14</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15</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16</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17</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18</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19</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20</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21</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22</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5</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23</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24</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25</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26</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6</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7</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8</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9</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10</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11</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12</a:t>
            </a:fld>
            <a:endParaRPr lang="en-US"/>
          </a:p>
        </p:txBody>
      </p:sp>
    </p:spTree>
    <p:extLst>
      <p:ext uri="{BB962C8B-B14F-4D97-AF65-F5344CB8AC3E}">
        <p14:creationId xmlns:p14="http://schemas.microsoft.com/office/powerpoint/2010/main" xmlns="" val="2236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pPr/>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Life increased in complexity during the Paleozoic while the continents collided to form Pangaea.</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1:  </a:t>
            </a:r>
            <a:r>
              <a:rPr lang="en-US" sz="1800" dirty="0">
                <a:solidFill>
                  <a:schemeClr val="tx1">
                    <a:lumMod val="50000"/>
                    <a:lumOff val="50000"/>
                  </a:schemeClr>
                </a:solidFill>
                <a:latin typeface="Helvetica"/>
                <a:cs typeface="Helvetica"/>
              </a:rPr>
              <a:t>The Paleozoic Era</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2625952939"/>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L</a:t>
                      </a:r>
                    </a:p>
                    <a:p>
                      <a:pPr algn="ctr"/>
                      <a:r>
                        <a:rPr lang="en-US" sz="1200" b="0" i="1" dirty="0"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204784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Sea-Level Changes in the Rock Record</a:t>
            </a:r>
          </a:p>
          <a:p>
            <a:pPr marL="0" indent="0">
              <a:spcBef>
                <a:spcPts val="0"/>
              </a:spcBef>
              <a:spcAft>
                <a:spcPts val="600"/>
              </a:spcAft>
              <a:buNone/>
            </a:pPr>
            <a:r>
              <a:rPr lang="en-US" sz="2200" b="1" dirty="0" smtClean="0">
                <a:latin typeface="Helvetica"/>
                <a:cs typeface="Helvetica"/>
              </a:rPr>
              <a:t>Evaporites</a:t>
            </a:r>
          </a:p>
          <a:p>
            <a:pPr>
              <a:spcBef>
                <a:spcPts val="0"/>
              </a:spcBef>
              <a:spcAft>
                <a:spcPts val="600"/>
              </a:spcAft>
            </a:pPr>
            <a:r>
              <a:rPr lang="en-US" sz="1800" dirty="0">
                <a:latin typeface="Helvetica Light"/>
                <a:cs typeface="Helvetica Light"/>
              </a:rPr>
              <a:t>Fossilized reefs are made of the carbonate skeletons of tiny organisms called corals. Reefs form in long, linear mounds parallel to a continent or island, where they absorb the energy of waves that crash against them on their seaward side. </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649348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Sea-Level Changes in the Rock Record</a:t>
            </a:r>
          </a:p>
          <a:p>
            <a:pPr marL="0" indent="0">
              <a:spcBef>
                <a:spcPts val="0"/>
              </a:spcBef>
              <a:spcAft>
                <a:spcPts val="600"/>
              </a:spcAft>
              <a:buNone/>
            </a:pPr>
            <a:r>
              <a:rPr lang="en-US" sz="2200" b="1" dirty="0" smtClean="0">
                <a:latin typeface="Helvetica"/>
                <a:cs typeface="Helvetica"/>
              </a:rPr>
              <a:t>Evaporites</a:t>
            </a:r>
          </a:p>
          <a:p>
            <a:pPr>
              <a:spcBef>
                <a:spcPts val="0"/>
              </a:spcBef>
              <a:spcAft>
                <a:spcPts val="600"/>
              </a:spcAft>
            </a:pPr>
            <a:r>
              <a:rPr lang="en-US" sz="1800" dirty="0">
                <a:latin typeface="Helvetica Light"/>
                <a:cs typeface="Helvetica Light"/>
              </a:rPr>
              <a:t>A reef protects the area behind it, called a lagoon, from wave energy. Water in the lagoon evaporates, and minerals such as halite and gypsum precipitate out. Over time, cycles of evaporite deposition mark changes in water level.</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121279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Sea-Level Changes in the Rock Record</a:t>
            </a:r>
          </a:p>
          <a:p>
            <a:pPr marL="0" indent="0">
              <a:spcBef>
                <a:spcPts val="0"/>
              </a:spcBef>
              <a:spcAft>
                <a:spcPts val="600"/>
              </a:spcAft>
              <a:buNone/>
            </a:pPr>
            <a:r>
              <a:rPr lang="en-US" sz="2200" b="1" dirty="0" smtClean="0">
                <a:latin typeface="Helvetica"/>
                <a:cs typeface="Helvetica"/>
              </a:rPr>
              <a:t>Evaporites</a:t>
            </a:r>
          </a:p>
          <a:p>
            <a:pPr>
              <a:spcBef>
                <a:spcPts val="0"/>
              </a:spcBef>
              <a:spcAft>
                <a:spcPts val="600"/>
              </a:spcAft>
            </a:pPr>
            <a:r>
              <a:rPr lang="en-US" sz="1800" dirty="0">
                <a:latin typeface="Helvetica Light"/>
                <a:cs typeface="Helvetica Light"/>
              </a:rPr>
              <a:t>Huge amounts of gypsum and halite evaporites were deposited in Paleozoic lagoons. Some deposits, such as those in the Great Lakes area of North America, are mined commercially.</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180617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762875"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Sea-Level Changes in the Rock Record</a:t>
            </a:r>
          </a:p>
          <a:p>
            <a:pPr marL="0" indent="0">
              <a:spcBef>
                <a:spcPts val="0"/>
              </a:spcBef>
              <a:spcAft>
                <a:spcPts val="600"/>
              </a:spcAft>
              <a:buNone/>
            </a:pPr>
            <a:r>
              <a:rPr lang="en-US" sz="2200" b="1" dirty="0">
                <a:latin typeface="Helvetica"/>
                <a:cs typeface="Helvetica"/>
              </a:rPr>
              <a:t>Factors of sea-level change</a:t>
            </a:r>
          </a:p>
          <a:p>
            <a:pPr>
              <a:spcBef>
                <a:spcPts val="0"/>
              </a:spcBef>
              <a:spcAft>
                <a:spcPts val="1200"/>
              </a:spcAft>
              <a:buClr>
                <a:schemeClr val="tx1"/>
              </a:buClr>
            </a:pPr>
            <a:r>
              <a:rPr lang="en-US" sz="1800" dirty="0">
                <a:latin typeface="Helvetica Light"/>
                <a:cs typeface="Helvetica Light"/>
              </a:rPr>
              <a:t>Geologists have found a number of reasons for relative sea level change—climate and glaciation cycles, crustal subsidence and uplift, sedimentation rates, and plate motions.</a:t>
            </a:r>
          </a:p>
          <a:p>
            <a:pPr>
              <a:spcBef>
                <a:spcPts val="0"/>
              </a:spcBef>
              <a:spcAft>
                <a:spcPts val="1200"/>
              </a:spcAft>
              <a:buClr>
                <a:schemeClr val="tx1"/>
              </a:buClr>
            </a:pPr>
            <a:r>
              <a:rPr lang="en-US" sz="1800" dirty="0">
                <a:latin typeface="Helvetica Light"/>
                <a:cs typeface="Helvetica Light"/>
              </a:rPr>
              <a:t>These were all factors in the transgressive and regressive cycles of the Paleozoic.</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474763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762875"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a:t>
            </a:r>
            <a:r>
              <a:rPr lang="en-US" sz="2400" b="1" dirty="0" smtClean="0">
                <a:latin typeface="Helvetica"/>
                <a:cs typeface="Helvetica"/>
              </a:rPr>
              <a:t>Building</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During the Ordovician Period, </a:t>
            </a:r>
            <a:r>
              <a:rPr lang="en-US" sz="1800" dirty="0" err="1">
                <a:latin typeface="Helvetica Light"/>
                <a:cs typeface="Helvetica Light"/>
              </a:rPr>
              <a:t>Laurentia</a:t>
            </a:r>
            <a:r>
              <a:rPr lang="en-US" sz="1800" dirty="0">
                <a:latin typeface="Helvetica Light"/>
                <a:cs typeface="Helvetica Light"/>
              </a:rPr>
              <a:t> collided with the Taconic Island Arc, and mountains began to rise in what is now northeastern North America. This event is called the Taconic Orogeny. Remnants of this event are present in New York’s Taconic Mountains.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910801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a:t>
            </a:r>
            <a:r>
              <a:rPr lang="en-US" sz="2400" b="1" dirty="0" smtClean="0">
                <a:latin typeface="Helvetica"/>
                <a:cs typeface="Helvetica"/>
              </a:rPr>
              <a:t>Building</a:t>
            </a:r>
          </a:p>
          <a:p>
            <a:pPr marL="0" indent="0">
              <a:spcBef>
                <a:spcPts val="0"/>
              </a:spcBef>
              <a:spcAft>
                <a:spcPts val="600"/>
              </a:spcAft>
              <a:buNone/>
            </a:pPr>
            <a:r>
              <a:rPr lang="en-US" sz="2200" b="1" dirty="0" err="1">
                <a:latin typeface="Helvetica"/>
                <a:cs typeface="Helvetica"/>
              </a:rPr>
              <a:t>Laurentia</a:t>
            </a:r>
            <a:r>
              <a:rPr lang="en-US" sz="2200" b="1" dirty="0">
                <a:latin typeface="Helvetica"/>
                <a:cs typeface="Helvetica"/>
              </a:rPr>
              <a:t> </a:t>
            </a:r>
            <a:r>
              <a:rPr lang="en-US" sz="2200" b="1" dirty="0" smtClean="0">
                <a:latin typeface="Helvetica"/>
                <a:cs typeface="Helvetica"/>
              </a:rPr>
              <a:t>deformed</a:t>
            </a:r>
            <a:endParaRPr lang="en-US" sz="2200" b="1" dirty="0">
              <a:latin typeface="Helvetica"/>
              <a:cs typeface="Helvetica"/>
            </a:endParaRPr>
          </a:p>
          <a:p>
            <a:pPr>
              <a:spcBef>
                <a:spcPts val="0"/>
              </a:spcBef>
              <a:spcAft>
                <a:spcPts val="1200"/>
              </a:spcAft>
            </a:pPr>
            <a:r>
              <a:rPr lang="en-US" sz="1800" dirty="0">
                <a:latin typeface="Helvetica Light"/>
                <a:cs typeface="Helvetica Light"/>
              </a:rPr>
              <a:t>Baltica and </a:t>
            </a:r>
            <a:r>
              <a:rPr lang="en-US" sz="1800" dirty="0" err="1">
                <a:latin typeface="Helvetica Light"/>
                <a:cs typeface="Helvetica Light"/>
              </a:rPr>
              <a:t>Avalonia</a:t>
            </a:r>
            <a:r>
              <a:rPr lang="en-US" sz="1800" dirty="0">
                <a:latin typeface="Helvetica Light"/>
                <a:cs typeface="Helvetica Light"/>
              </a:rPr>
              <a:t> collided with the Taconic Island Arc during the </a:t>
            </a:r>
            <a:r>
              <a:rPr lang="en-US" sz="1800" dirty="0" err="1">
                <a:latin typeface="Helvetica Light"/>
                <a:cs typeface="Helvetica Light"/>
              </a:rPr>
              <a:t>Ordovician.This</a:t>
            </a:r>
            <a:r>
              <a:rPr lang="en-US" sz="1800" dirty="0">
                <a:latin typeface="Helvetica Light"/>
                <a:cs typeface="Helvetica Light"/>
              </a:rPr>
              <a:t> was the first of many </a:t>
            </a:r>
            <a:r>
              <a:rPr lang="en-US" sz="1800" dirty="0" smtClean="0">
                <a:latin typeface="Helvetica Light"/>
                <a:cs typeface="Helvetica Light"/>
              </a:rPr>
              <a:t>Paleozoic tectonic events that transformed eastern </a:t>
            </a:r>
            <a:r>
              <a:rPr lang="en-US" sz="1800" dirty="0" err="1" smtClean="0">
                <a:latin typeface="Helvetica Light"/>
                <a:cs typeface="Helvetica Light"/>
              </a:rPr>
              <a:t>Laurentia</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82082" y="3098798"/>
            <a:ext cx="3779836" cy="30956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1002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a:t>
            </a:r>
            <a:r>
              <a:rPr lang="en-US" sz="2400" b="1" dirty="0" smtClean="0">
                <a:latin typeface="Helvetica"/>
                <a:cs typeface="Helvetica"/>
              </a:rPr>
              <a:t>Building</a:t>
            </a:r>
          </a:p>
          <a:p>
            <a:pPr marL="0" indent="0">
              <a:spcBef>
                <a:spcPts val="0"/>
              </a:spcBef>
              <a:spcAft>
                <a:spcPts val="600"/>
              </a:spcAft>
              <a:buNone/>
            </a:pPr>
            <a:r>
              <a:rPr lang="en-US" sz="2200" b="1" dirty="0" err="1">
                <a:latin typeface="Helvetica"/>
                <a:cs typeface="Helvetica"/>
              </a:rPr>
              <a:t>Laurentia</a:t>
            </a:r>
            <a:r>
              <a:rPr lang="en-US" sz="2200" b="1" dirty="0">
                <a:latin typeface="Helvetica"/>
                <a:cs typeface="Helvetica"/>
              </a:rPr>
              <a:t> </a:t>
            </a:r>
            <a:r>
              <a:rPr lang="en-US" sz="2200" b="1" dirty="0" smtClean="0">
                <a:latin typeface="Helvetica"/>
                <a:cs typeface="Helvetica"/>
              </a:rPr>
              <a:t>deformed</a:t>
            </a:r>
            <a:endParaRPr lang="en-US" sz="2200" b="1" dirty="0">
              <a:latin typeface="Helvetica"/>
              <a:cs typeface="Helvetica"/>
            </a:endParaRPr>
          </a:p>
          <a:p>
            <a:pPr>
              <a:spcBef>
                <a:spcPts val="0"/>
              </a:spcBef>
              <a:spcAft>
                <a:spcPts val="1200"/>
              </a:spcAft>
            </a:pPr>
            <a:r>
              <a:rPr lang="en-US" sz="1800" dirty="0">
                <a:latin typeface="Helvetica Light"/>
                <a:cs typeface="Helvetica Light"/>
              </a:rPr>
              <a:t>The Ouachita Orogeny occurred during the Carboniferous Period when southeastern </a:t>
            </a:r>
            <a:r>
              <a:rPr lang="en-US" sz="1800" dirty="0" err="1">
                <a:latin typeface="Helvetica Light"/>
                <a:cs typeface="Helvetica Light"/>
              </a:rPr>
              <a:t>Laurentia</a:t>
            </a:r>
            <a:r>
              <a:rPr lang="en-US" sz="1800" dirty="0">
                <a:latin typeface="Helvetica Light"/>
                <a:cs typeface="Helvetica Light"/>
              </a:rPr>
              <a:t> began to collide with </a:t>
            </a:r>
            <a:r>
              <a:rPr lang="en-US" sz="1800" dirty="0" err="1">
                <a:latin typeface="Helvetica Light"/>
                <a:cs typeface="Helvetica Light"/>
              </a:rPr>
              <a:t>Gondwana</a:t>
            </a:r>
            <a:r>
              <a:rPr lang="en-US" sz="1800" dirty="0">
                <a:latin typeface="Helvetica Light"/>
                <a:cs typeface="Helvetica Light"/>
              </a:rPr>
              <a:t>. Vertical faults raised rocks more than 2 km, forming a mountain range that geologists called the Ancestral Rockies.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217541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Mountain </a:t>
            </a:r>
            <a:r>
              <a:rPr lang="en-US" sz="2400" b="1" dirty="0" smtClean="0">
                <a:latin typeface="Helvetica"/>
                <a:cs typeface="Helvetica"/>
              </a:rPr>
              <a:t>Building</a:t>
            </a:r>
          </a:p>
          <a:p>
            <a:pPr marL="0" indent="0">
              <a:spcBef>
                <a:spcPts val="0"/>
              </a:spcBef>
              <a:spcAft>
                <a:spcPts val="600"/>
              </a:spcAft>
              <a:buNone/>
            </a:pPr>
            <a:r>
              <a:rPr lang="en-US" sz="2200" b="1" dirty="0" err="1">
                <a:latin typeface="Helvetica"/>
                <a:cs typeface="Helvetica"/>
              </a:rPr>
              <a:t>Laurentia</a:t>
            </a:r>
            <a:r>
              <a:rPr lang="en-US" sz="2200" b="1" dirty="0">
                <a:latin typeface="Helvetica"/>
                <a:cs typeface="Helvetica"/>
              </a:rPr>
              <a:t> </a:t>
            </a:r>
            <a:r>
              <a:rPr lang="en-US" sz="2200" b="1" dirty="0" smtClean="0">
                <a:latin typeface="Helvetica"/>
                <a:cs typeface="Helvetica"/>
              </a:rPr>
              <a:t>deformed</a:t>
            </a:r>
            <a:endParaRPr lang="en-US" sz="2200" b="1" dirty="0">
              <a:latin typeface="Helvetica"/>
              <a:cs typeface="Helvetica"/>
            </a:endParaRPr>
          </a:p>
          <a:p>
            <a:pPr>
              <a:spcBef>
                <a:spcPts val="0"/>
              </a:spcBef>
              <a:spcAft>
                <a:spcPts val="1200"/>
              </a:spcAft>
            </a:pPr>
            <a:r>
              <a:rPr lang="en-US" sz="1800" dirty="0">
                <a:latin typeface="Helvetica Light"/>
                <a:cs typeface="Helvetica Light"/>
              </a:rPr>
              <a:t>As </a:t>
            </a:r>
            <a:r>
              <a:rPr lang="en-US" sz="1800" dirty="0" err="1">
                <a:latin typeface="Helvetica Light"/>
                <a:cs typeface="Helvetica Light"/>
              </a:rPr>
              <a:t>Gondwana</a:t>
            </a:r>
            <a:r>
              <a:rPr lang="en-US" sz="1800" dirty="0">
                <a:latin typeface="Helvetica Light"/>
                <a:cs typeface="Helvetica Light"/>
              </a:rPr>
              <a:t> continued to push against </a:t>
            </a:r>
            <a:r>
              <a:rPr lang="en-US" sz="1800" dirty="0" err="1">
                <a:latin typeface="Helvetica Light"/>
                <a:cs typeface="Helvetica Light"/>
              </a:rPr>
              <a:t>Laurentia</a:t>
            </a:r>
            <a:r>
              <a:rPr lang="en-US" sz="1800" dirty="0">
                <a:latin typeface="Helvetica Light"/>
                <a:cs typeface="Helvetica Light"/>
              </a:rPr>
              <a:t>, the Appalachian Mountains began to form. This event, called the </a:t>
            </a:r>
            <a:r>
              <a:rPr lang="en-US" sz="1800" dirty="0" err="1">
                <a:latin typeface="Helvetica Light"/>
                <a:cs typeface="Helvetica Light"/>
              </a:rPr>
              <a:t>Alleghenian</a:t>
            </a:r>
            <a:r>
              <a:rPr lang="en-US" sz="1800" dirty="0">
                <a:latin typeface="Helvetica Light"/>
                <a:cs typeface="Helvetica Light"/>
              </a:rPr>
              <a:t> Orogeny, was the last of the Paleozoic mountain-building events to affect eastern North America. At the end of the Paleozoic, Pangaea had formed on Earth’s surface.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4053651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a:t>
            </a:r>
            <a:r>
              <a:rPr lang="en-US" sz="2400" b="1" dirty="0" smtClean="0">
                <a:latin typeface="Helvetica"/>
                <a:cs typeface="Helvetica"/>
              </a:rPr>
              <a:t>Life</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Multicellular animals went through extensive diversification at the beginning of the Paleozoic Era.</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247341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Life</a:t>
            </a:r>
          </a:p>
          <a:p>
            <a:pPr marL="0" indent="0">
              <a:spcBef>
                <a:spcPts val="0"/>
              </a:spcBef>
              <a:spcAft>
                <a:spcPts val="600"/>
              </a:spcAft>
              <a:buNone/>
            </a:pPr>
            <a:r>
              <a:rPr lang="en-US" sz="2200" b="1" dirty="0">
                <a:latin typeface="Helvetica"/>
                <a:cs typeface="Helvetica"/>
              </a:rPr>
              <a:t>Cambrian explosion</a:t>
            </a:r>
          </a:p>
          <a:p>
            <a:pPr>
              <a:spcBef>
                <a:spcPts val="0"/>
              </a:spcBef>
              <a:spcAft>
                <a:spcPts val="1200"/>
              </a:spcAft>
              <a:buClr>
                <a:schemeClr val="tx1"/>
              </a:buClr>
            </a:pPr>
            <a:r>
              <a:rPr lang="en-US" sz="1800" dirty="0">
                <a:latin typeface="Helvetica Light"/>
                <a:cs typeface="Helvetica Light"/>
              </a:rPr>
              <a:t>Nearly every major marine group living today appeared during the first period of the Paleozoic. The geologically rapid diversification of such a large collection of organisms in the Cambrian fossil record is known as the </a:t>
            </a:r>
            <a:r>
              <a:rPr lang="en-US" sz="1800" dirty="0">
                <a:solidFill>
                  <a:srgbClr val="C00000"/>
                </a:solidFill>
                <a:latin typeface="Helvetica Light"/>
                <a:cs typeface="Helvetica Light"/>
              </a:rPr>
              <a:t>Cambrian explosion</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17472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is a passive margin?</a:t>
            </a:r>
          </a:p>
          <a:p>
            <a:pPr>
              <a:spcAft>
                <a:spcPts val="1200"/>
              </a:spcAft>
            </a:pPr>
            <a:r>
              <a:rPr lang="en-US" sz="1800" dirty="0">
                <a:latin typeface="Helvetica Light"/>
                <a:cs typeface="Helvetica Light"/>
              </a:rPr>
              <a:t>How do transgressions and regressions indicate sea-level changes?</a:t>
            </a:r>
          </a:p>
          <a:p>
            <a:pPr>
              <a:spcAft>
                <a:spcPts val="1200"/>
              </a:spcAft>
            </a:pPr>
            <a:r>
              <a:rPr lang="en-US" sz="1800" dirty="0">
                <a:latin typeface="Helvetica Light"/>
                <a:cs typeface="Helvetica Light"/>
              </a:rPr>
              <a:t>What tectonic events shaped </a:t>
            </a:r>
            <a:r>
              <a:rPr lang="en-US" sz="1800" dirty="0" err="1">
                <a:latin typeface="Helvetica Light"/>
                <a:cs typeface="Helvetica Light"/>
              </a:rPr>
              <a:t>Laurentia</a:t>
            </a:r>
            <a:r>
              <a:rPr lang="en-US" sz="1800" dirty="0">
                <a:latin typeface="Helvetica Light"/>
                <a:cs typeface="Helvetica Light"/>
              </a:rPr>
              <a:t> during the Paleozoic?</a:t>
            </a:r>
          </a:p>
          <a:p>
            <a:pPr>
              <a:spcAft>
                <a:spcPts val="1200"/>
              </a:spcAft>
            </a:pPr>
            <a:r>
              <a:rPr lang="en-US" sz="1800" dirty="0">
                <a:latin typeface="Helvetica Light"/>
                <a:cs typeface="Helvetica Light"/>
              </a:rPr>
              <a:t>How are changes in Paleozoic life-forms summarized?</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Tree>
    <p:extLst>
      <p:ext uri="{BB962C8B-B14F-4D97-AF65-F5344CB8AC3E}">
        <p14:creationId xmlns:p14="http://schemas.microsoft.com/office/powerpoint/2010/main" xmlns="" val="187663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Life</a:t>
            </a:r>
          </a:p>
          <a:p>
            <a:pPr marL="0" indent="0">
              <a:spcBef>
                <a:spcPts val="0"/>
              </a:spcBef>
              <a:spcAft>
                <a:spcPts val="600"/>
              </a:spcAft>
              <a:buNone/>
            </a:pPr>
            <a:r>
              <a:rPr lang="en-US" sz="2200" b="1" dirty="0">
                <a:latin typeface="Helvetica"/>
                <a:cs typeface="Helvetica"/>
              </a:rPr>
              <a:t>Cambrian explosion</a:t>
            </a:r>
          </a:p>
          <a:p>
            <a:pPr>
              <a:spcBef>
                <a:spcPts val="0"/>
              </a:spcBef>
              <a:spcAft>
                <a:spcPts val="1200"/>
              </a:spcAft>
              <a:buClr>
                <a:schemeClr val="tx1"/>
              </a:buClr>
            </a:pPr>
            <a:r>
              <a:rPr lang="en-US" sz="1800" dirty="0">
                <a:latin typeface="Helvetica Light"/>
                <a:cs typeface="Helvetica Light"/>
              </a:rPr>
              <a:t>The organisms shown in this artist’s reconstruction are among the Cambrian organisms that had hard parts.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0437" y="3321049"/>
            <a:ext cx="4681537" cy="212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0896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Life</a:t>
            </a:r>
          </a:p>
          <a:p>
            <a:pPr marL="0" indent="0">
              <a:spcBef>
                <a:spcPts val="0"/>
              </a:spcBef>
              <a:spcAft>
                <a:spcPts val="600"/>
              </a:spcAft>
              <a:buNone/>
            </a:pPr>
            <a:r>
              <a:rPr lang="en-US" sz="2200" b="1" dirty="0">
                <a:latin typeface="Helvetica"/>
                <a:cs typeface="Helvetica"/>
              </a:rPr>
              <a:t>Ordovician </a:t>
            </a:r>
            <a:r>
              <a:rPr lang="en-US" sz="2200" b="1" dirty="0" smtClean="0">
                <a:latin typeface="Helvetica"/>
                <a:cs typeface="Helvetica"/>
              </a:rPr>
              <a:t>extinction</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At the end of the Ordovician, more than half of the marine groups that appeared in the Cambrian became extinct. This most likely occurred as a result of regression caused by glacial formation.</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227399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Life</a:t>
            </a:r>
          </a:p>
          <a:p>
            <a:pPr marL="0" indent="0">
              <a:spcBef>
                <a:spcPts val="0"/>
              </a:spcBef>
              <a:spcAft>
                <a:spcPts val="600"/>
              </a:spcAft>
              <a:buNone/>
            </a:pPr>
            <a:r>
              <a:rPr lang="en-US" sz="2200" b="1" dirty="0">
                <a:latin typeface="Helvetica"/>
                <a:cs typeface="Helvetica"/>
              </a:rPr>
              <a:t>Devonian extinction</a:t>
            </a:r>
          </a:p>
          <a:p>
            <a:pPr>
              <a:spcBef>
                <a:spcPts val="0"/>
              </a:spcBef>
              <a:spcAft>
                <a:spcPts val="1200"/>
              </a:spcAft>
              <a:buClr>
                <a:schemeClr val="tx1"/>
              </a:buClr>
            </a:pPr>
            <a:r>
              <a:rPr lang="en-US" sz="1800" dirty="0">
                <a:latin typeface="Helvetica Light"/>
                <a:cs typeface="Helvetica Light"/>
              </a:rPr>
              <a:t>Following the late Ordovician extinction, marine life recovered and new species evolved. There was a tremendous diversification of vertebrates, including fish and the first appearance of </a:t>
            </a:r>
            <a:r>
              <a:rPr lang="en-US" sz="1800" dirty="0" err="1">
                <a:latin typeface="Helvetica Light"/>
                <a:cs typeface="Helvetica Light"/>
              </a:rPr>
              <a:t>tetrapods</a:t>
            </a:r>
            <a:r>
              <a:rPr lang="en-US" sz="1800" dirty="0">
                <a:latin typeface="Helvetica Light"/>
                <a:cs typeface="Helvetica Light"/>
              </a:rPr>
              <a:t> on land.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007064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Life</a:t>
            </a:r>
          </a:p>
          <a:p>
            <a:pPr marL="0" indent="0">
              <a:spcBef>
                <a:spcPts val="0"/>
              </a:spcBef>
              <a:spcAft>
                <a:spcPts val="600"/>
              </a:spcAft>
              <a:buNone/>
            </a:pPr>
            <a:r>
              <a:rPr lang="en-US" sz="2200" b="1" dirty="0">
                <a:latin typeface="Helvetica"/>
                <a:cs typeface="Helvetica"/>
              </a:rPr>
              <a:t>Devonian extinction</a:t>
            </a:r>
          </a:p>
          <a:p>
            <a:pPr>
              <a:spcBef>
                <a:spcPts val="0"/>
              </a:spcBef>
              <a:spcAft>
                <a:spcPts val="1200"/>
              </a:spcAft>
              <a:buClr>
                <a:schemeClr val="tx1"/>
              </a:buClr>
            </a:pPr>
            <a:r>
              <a:rPr lang="en-US" sz="1800" dirty="0">
                <a:latin typeface="Helvetica Light"/>
                <a:cs typeface="Helvetica Light"/>
              </a:rPr>
              <a:t>In the late Devonian, another extinction event eliminated approximately 50 percent of the marine groups. </a:t>
            </a:r>
          </a:p>
          <a:p>
            <a:pPr>
              <a:spcBef>
                <a:spcPts val="0"/>
              </a:spcBef>
              <a:spcAft>
                <a:spcPts val="1200"/>
              </a:spcAft>
              <a:buClr>
                <a:schemeClr val="tx1"/>
              </a:buClr>
            </a:pPr>
            <a:r>
              <a:rPr lang="en-US" sz="1800" dirty="0">
                <a:latin typeface="Helvetica Light"/>
                <a:cs typeface="Helvetica Light"/>
              </a:rPr>
              <a:t>Some scientists think that global cooling was again the cause and there is evidence that some continents had glaciers at this time.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599786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Life</a:t>
            </a:r>
          </a:p>
          <a:p>
            <a:pPr marL="0" indent="0">
              <a:spcBef>
                <a:spcPts val="0"/>
              </a:spcBef>
              <a:spcAft>
                <a:spcPts val="600"/>
              </a:spcAft>
              <a:buNone/>
            </a:pPr>
            <a:r>
              <a:rPr lang="en-US" sz="2200" b="1" dirty="0">
                <a:latin typeface="Helvetica"/>
                <a:cs typeface="Helvetica"/>
              </a:rPr>
              <a:t>Terrestrial </a:t>
            </a:r>
            <a:r>
              <a:rPr lang="en-US" sz="2200" b="1" dirty="0" smtClean="0">
                <a:latin typeface="Helvetica"/>
                <a:cs typeface="Helvetica"/>
              </a:rPr>
              <a:t>plants</a:t>
            </a:r>
          </a:p>
          <a:p>
            <a:pPr>
              <a:spcBef>
                <a:spcPts val="0"/>
              </a:spcBef>
              <a:spcAft>
                <a:spcPts val="600"/>
              </a:spcAft>
            </a:pPr>
            <a:r>
              <a:rPr lang="en-US" sz="1800" dirty="0">
                <a:latin typeface="Helvetica Light"/>
                <a:cs typeface="Helvetica Light"/>
              </a:rPr>
              <a:t>The Ordovician and Devonian extinction events had little effect on life-forms living on land. Simple land plants began to appear on Earth in the Ordovician. </a:t>
            </a:r>
          </a:p>
          <a:p>
            <a:pPr>
              <a:spcBef>
                <a:spcPts val="0"/>
              </a:spcBef>
              <a:spcAft>
                <a:spcPts val="600"/>
              </a:spcAft>
            </a:pPr>
            <a:r>
              <a:rPr lang="en-US" sz="1800" dirty="0">
                <a:latin typeface="Helvetica Light"/>
                <a:cs typeface="Helvetica Light"/>
              </a:rPr>
              <a:t>In the Carboniferous, the first plants with seeds, called seed ferns, diversified.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556804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Life</a:t>
            </a:r>
          </a:p>
          <a:p>
            <a:pPr marL="0" indent="0">
              <a:spcBef>
                <a:spcPts val="0"/>
              </a:spcBef>
              <a:spcAft>
                <a:spcPts val="600"/>
              </a:spcAft>
              <a:buNone/>
            </a:pPr>
            <a:r>
              <a:rPr lang="en-US" sz="2200" b="1" dirty="0">
                <a:latin typeface="Helvetica"/>
                <a:cs typeface="Helvetica"/>
              </a:rPr>
              <a:t>Terrestrial </a:t>
            </a:r>
            <a:r>
              <a:rPr lang="en-US" sz="2200" b="1" dirty="0" smtClean="0">
                <a:latin typeface="Helvetica"/>
                <a:cs typeface="Helvetica"/>
              </a:rPr>
              <a:t>plants</a:t>
            </a:r>
          </a:p>
          <a:p>
            <a:pPr>
              <a:spcBef>
                <a:spcPts val="0"/>
              </a:spcBef>
              <a:spcAft>
                <a:spcPts val="600"/>
              </a:spcAft>
            </a:pPr>
            <a:r>
              <a:rPr lang="en-US" sz="1800" dirty="0">
                <a:latin typeface="Helvetica Light"/>
                <a:cs typeface="Helvetica Light"/>
              </a:rPr>
              <a:t>Many Carboniferous plants lived in low-lying swamps. As these plants died and sediment accumulated, they were compacted to coal. </a:t>
            </a:r>
          </a:p>
          <a:p>
            <a:pPr>
              <a:spcBef>
                <a:spcPts val="0"/>
              </a:spcBef>
              <a:spcAft>
                <a:spcPts val="600"/>
              </a:spcAft>
            </a:pPr>
            <a:r>
              <a:rPr lang="en-US" sz="1800" dirty="0">
                <a:latin typeface="Helvetica Light"/>
                <a:cs typeface="Helvetica Light"/>
              </a:rPr>
              <a:t>Fossils of the largest known insects have been found in Carboniferous sediment deposits, including dragonflies with 74-cm wingspans.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79288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Life</a:t>
            </a:r>
          </a:p>
          <a:p>
            <a:pPr marL="0" indent="0">
              <a:spcBef>
                <a:spcPts val="0"/>
              </a:spcBef>
              <a:spcAft>
                <a:spcPts val="600"/>
              </a:spcAft>
              <a:buNone/>
            </a:pPr>
            <a:r>
              <a:rPr lang="en-US" sz="2200" b="1" dirty="0" smtClean="0">
                <a:latin typeface="Helvetica"/>
                <a:cs typeface="Helvetica"/>
              </a:rPr>
              <a:t>Permian changes</a:t>
            </a:r>
          </a:p>
          <a:p>
            <a:pPr>
              <a:spcBef>
                <a:spcPts val="0"/>
              </a:spcBef>
              <a:spcAft>
                <a:spcPts val="600"/>
              </a:spcAft>
            </a:pPr>
            <a:r>
              <a:rPr lang="en-US" sz="1800" dirty="0" smtClean="0">
                <a:latin typeface="Helvetica Light"/>
                <a:cs typeface="Helvetica Light"/>
              </a:rPr>
              <a:t>At the end of the Permian, the largest mass extinction in the history of Earth occurred.</a:t>
            </a:r>
          </a:p>
          <a:p>
            <a:pPr>
              <a:spcBef>
                <a:spcPts val="0"/>
              </a:spcBef>
              <a:spcAft>
                <a:spcPts val="600"/>
              </a:spcAft>
            </a:pPr>
            <a:r>
              <a:rPr lang="en-US" sz="1800" dirty="0" smtClean="0">
                <a:latin typeface="Helvetica Light"/>
                <a:cs typeface="Helvetica Light"/>
              </a:rPr>
              <a:t>The </a:t>
            </a:r>
            <a:r>
              <a:rPr lang="en-US" sz="1800" dirty="0" err="1" smtClean="0">
                <a:latin typeface="Helvetica Light"/>
                <a:cs typeface="Helvetica Light"/>
              </a:rPr>
              <a:t>Permo</a:t>
            </a:r>
            <a:r>
              <a:rPr lang="en-US" sz="1800" dirty="0" smtClean="0">
                <a:latin typeface="Helvetica Light"/>
                <a:cs typeface="Helvetica Light"/>
              </a:rPr>
              <a:t>-Triassic Extinction Event caused the extinction of nearly 95 percent of marine life-forms.</a:t>
            </a:r>
            <a:endParaRPr lang="en-US" sz="1800" dirty="0">
              <a:latin typeface="Helvetica Light"/>
              <a:cs typeface="Helvetica Light"/>
            </a:endParaRPr>
          </a:p>
          <a:p>
            <a:pPr>
              <a:spcBef>
                <a:spcPts val="0"/>
              </a:spcBef>
              <a:spcAft>
                <a:spcPts val="1200"/>
              </a:spcAft>
            </a:pPr>
            <a:r>
              <a:rPr lang="en-US" sz="1800" dirty="0" smtClean="0">
                <a:latin typeface="Helvetica Light"/>
                <a:cs typeface="Helvetica Light"/>
              </a:rPr>
              <a:t>This extinction event affected both marine and terrestrial organisms. </a:t>
            </a: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4255571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lnSpcReduction="10000"/>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is a passive margin?</a:t>
            </a:r>
          </a:p>
          <a:p>
            <a:pPr>
              <a:spcAft>
                <a:spcPts val="1200"/>
              </a:spcAft>
            </a:pPr>
            <a:r>
              <a:rPr lang="en-US" sz="1800" dirty="0">
                <a:latin typeface="Helvetica Light"/>
                <a:cs typeface="Helvetica Light"/>
              </a:rPr>
              <a:t>How do transgressions and regressions indicate sea-level changes?</a:t>
            </a:r>
          </a:p>
          <a:p>
            <a:pPr>
              <a:spcAft>
                <a:spcPts val="1200"/>
              </a:spcAft>
            </a:pPr>
            <a:r>
              <a:rPr lang="en-US" sz="1800" dirty="0">
                <a:latin typeface="Helvetica Light"/>
                <a:cs typeface="Helvetica Light"/>
              </a:rPr>
              <a:t>What tectonic events shaped </a:t>
            </a:r>
            <a:r>
              <a:rPr lang="en-US" sz="1800" dirty="0" err="1">
                <a:latin typeface="Helvetica Light"/>
                <a:cs typeface="Helvetica Light"/>
              </a:rPr>
              <a:t>Laurentia</a:t>
            </a:r>
            <a:r>
              <a:rPr lang="en-US" sz="1800" dirty="0">
                <a:latin typeface="Helvetica Light"/>
                <a:cs typeface="Helvetica Light"/>
              </a:rPr>
              <a:t> during the Paleozoic?</a:t>
            </a:r>
          </a:p>
          <a:p>
            <a:pPr>
              <a:spcAft>
                <a:spcPts val="1200"/>
              </a:spcAft>
            </a:pPr>
            <a:r>
              <a:rPr lang="en-US" sz="1800" dirty="0">
                <a:latin typeface="Helvetica Light"/>
                <a:cs typeface="Helvetica Light"/>
              </a:rPr>
              <a:t>How are changes in Paleozoic life-forms summarized?</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199" y="4417270"/>
            <a:ext cx="3571875" cy="830997"/>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paleogeography</a:t>
            </a:r>
          </a:p>
          <a:p>
            <a:pPr marL="285750" indent="-285750">
              <a:buFont typeface="Arial"/>
              <a:buChar char="•"/>
            </a:pPr>
            <a:r>
              <a:rPr lang="en-US" dirty="0">
                <a:latin typeface="Helvetica Light"/>
                <a:cs typeface="Helvetica Light"/>
              </a:rPr>
              <a:t>passive margin</a:t>
            </a:r>
          </a:p>
          <a:p>
            <a:pPr marL="285750" indent="-285750">
              <a:buFont typeface="Arial"/>
              <a:buChar char="•"/>
            </a:pPr>
            <a:r>
              <a:rPr lang="en-US" dirty="0">
                <a:latin typeface="Helvetica Light"/>
                <a:cs typeface="Helvetica Light"/>
              </a:rPr>
              <a:t>transgression</a:t>
            </a:r>
          </a:p>
        </p:txBody>
      </p:sp>
      <p:sp>
        <p:nvSpPr>
          <p:cNvPr id="18" name="TextBox 17"/>
          <p:cNvSpPr txBox="1"/>
          <p:nvPr/>
        </p:nvSpPr>
        <p:spPr>
          <a:xfrm>
            <a:off x="3535646" y="4417270"/>
            <a:ext cx="3112804" cy="1107996"/>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regression</a:t>
            </a:r>
          </a:p>
          <a:p>
            <a:pPr marL="285750" indent="-285750">
              <a:buFont typeface="Arial"/>
              <a:buChar char="•"/>
            </a:pPr>
            <a:r>
              <a:rPr lang="en-US" dirty="0">
                <a:latin typeface="Helvetica Light"/>
                <a:cs typeface="Helvetica Light"/>
              </a:rPr>
              <a:t>Cambrian explosion</a:t>
            </a: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136184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evaporite</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paleogeography</a:t>
            </a:r>
          </a:p>
          <a:p>
            <a:r>
              <a:rPr lang="en-US" sz="1800" dirty="0">
                <a:latin typeface="Helvetica Light"/>
                <a:cs typeface="Helvetica Light"/>
              </a:rPr>
              <a:t>passive margin</a:t>
            </a:r>
          </a:p>
          <a:p>
            <a:r>
              <a:rPr lang="en-US" sz="1800" dirty="0" smtClean="0">
                <a:latin typeface="Helvetica Light"/>
                <a:cs typeface="Helvetica Light"/>
              </a:rPr>
              <a:t>transgression</a:t>
            </a:r>
          </a:p>
          <a:p>
            <a:r>
              <a:rPr lang="en-US" sz="1800" dirty="0">
                <a:latin typeface="Helvetica Light"/>
                <a:cs typeface="Helvetica Light"/>
              </a:rPr>
              <a:t>regression</a:t>
            </a:r>
          </a:p>
          <a:p>
            <a:r>
              <a:rPr lang="en-US" sz="1800" dirty="0">
                <a:latin typeface="Helvetica Light"/>
                <a:cs typeface="Helvetica Light"/>
              </a:rPr>
              <a:t>Cambrian explosion</a:t>
            </a:r>
          </a:p>
          <a:p>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Tree>
    <p:extLst>
      <p:ext uri="{BB962C8B-B14F-4D97-AF65-F5344CB8AC3E}">
        <p14:creationId xmlns:p14="http://schemas.microsoft.com/office/powerpoint/2010/main" xmlns="" val="569015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a:t>
            </a:r>
            <a:r>
              <a:rPr lang="en-US" sz="2400" b="1" dirty="0" smtClean="0">
                <a:latin typeface="Helvetica"/>
                <a:cs typeface="Helvetica"/>
              </a:rPr>
              <a:t>Paleogeography</a:t>
            </a:r>
          </a:p>
          <a:p>
            <a:pPr>
              <a:spcBef>
                <a:spcPts val="0"/>
              </a:spcBef>
              <a:spcAft>
                <a:spcPts val="1200"/>
              </a:spcAft>
            </a:pPr>
            <a:r>
              <a:rPr lang="en-US" sz="1800" dirty="0">
                <a:latin typeface="Helvetica Light"/>
                <a:cs typeface="Helvetica Light"/>
              </a:rPr>
              <a:t>The ancient geographic setting of an area is called its </a:t>
            </a:r>
            <a:r>
              <a:rPr lang="en-US" sz="1800" dirty="0">
                <a:solidFill>
                  <a:srgbClr val="C00000"/>
                </a:solidFill>
                <a:latin typeface="Helvetica Light"/>
                <a:cs typeface="Helvetica Light"/>
              </a:rPr>
              <a:t>paleogeography</a:t>
            </a:r>
            <a:r>
              <a:rPr lang="en-US" sz="1800" dirty="0">
                <a:latin typeface="Helvetica Light"/>
                <a:cs typeface="Helvetica Light"/>
              </a:rPr>
              <a:t>.</a:t>
            </a:r>
          </a:p>
          <a:p>
            <a:pPr>
              <a:spcBef>
                <a:spcPts val="0"/>
              </a:spcBef>
              <a:spcAft>
                <a:spcPts val="1200"/>
              </a:spcAft>
            </a:pPr>
            <a:r>
              <a:rPr lang="en-US" sz="1800" dirty="0">
                <a:latin typeface="Helvetica Light"/>
                <a:cs typeface="Helvetica Light"/>
              </a:rPr>
              <a:t>The paleogeography of the Paleozoic Era—the first era of the Phanerozoic—is defined by the breakup of the supercontinent </a:t>
            </a:r>
            <a:r>
              <a:rPr lang="en-US" sz="1800" dirty="0" err="1">
                <a:latin typeface="Helvetica Light"/>
                <a:cs typeface="Helvetica Light"/>
              </a:rPr>
              <a:t>Rodinia</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755698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98195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a:t>
            </a:r>
            <a:r>
              <a:rPr lang="en-US" sz="2400" b="1" dirty="0" smtClean="0">
                <a:latin typeface="Helvetica"/>
                <a:cs typeface="Helvetica"/>
              </a:rPr>
              <a:t>Paleogeography</a:t>
            </a:r>
          </a:p>
          <a:p>
            <a:pPr>
              <a:spcBef>
                <a:spcPts val="0"/>
              </a:spcBef>
              <a:spcAft>
                <a:spcPts val="1200"/>
              </a:spcAft>
            </a:pPr>
            <a:r>
              <a:rPr lang="en-US" sz="1800" dirty="0">
                <a:latin typeface="Helvetica Light"/>
                <a:cs typeface="Helvetica Light"/>
              </a:rPr>
              <a:t>Life-forms became more complex during the six periods of the Paleozoic.</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1323" y="2585971"/>
            <a:ext cx="7443787" cy="2773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9393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Paleozoic </a:t>
            </a:r>
            <a:r>
              <a:rPr lang="en-US" sz="2400" b="1" dirty="0" smtClean="0">
                <a:latin typeface="Helvetica"/>
                <a:cs typeface="Helvetica"/>
              </a:rPr>
              <a:t>Paleogeography</a:t>
            </a:r>
          </a:p>
          <a:p>
            <a:pPr marL="0" indent="0">
              <a:spcBef>
                <a:spcPts val="0"/>
              </a:spcBef>
              <a:spcAft>
                <a:spcPts val="600"/>
              </a:spcAft>
              <a:buNone/>
            </a:pPr>
            <a:r>
              <a:rPr lang="en-US" sz="2200" b="1" dirty="0">
                <a:latin typeface="Helvetica"/>
                <a:cs typeface="Helvetica"/>
              </a:rPr>
              <a:t>Passive margins</a:t>
            </a:r>
          </a:p>
          <a:p>
            <a:pPr>
              <a:spcBef>
                <a:spcPts val="0"/>
              </a:spcBef>
              <a:spcAft>
                <a:spcPts val="1200"/>
              </a:spcAft>
            </a:pPr>
            <a:r>
              <a:rPr lang="en-US" sz="1800" dirty="0">
                <a:latin typeface="Helvetica Light"/>
                <a:cs typeface="Helvetica Light"/>
              </a:rPr>
              <a:t>The edge of a continent is called a margin. When there is no tectonic activity along a margin, it is called a </a:t>
            </a:r>
            <a:r>
              <a:rPr lang="en-US" sz="1800" dirty="0">
                <a:solidFill>
                  <a:srgbClr val="C00000"/>
                </a:solidFill>
                <a:latin typeface="Helvetica Light"/>
                <a:cs typeface="Helvetica Light"/>
              </a:rPr>
              <a:t>passive margin</a:t>
            </a:r>
            <a:r>
              <a:rPr lang="en-US" sz="1800" dirty="0">
                <a:latin typeface="Helvetica Light"/>
                <a:cs typeface="Helvetica Light"/>
              </a:rPr>
              <a:t>.</a:t>
            </a:r>
          </a:p>
          <a:p>
            <a:pPr>
              <a:spcBef>
                <a:spcPts val="0"/>
              </a:spcBef>
              <a:spcAft>
                <a:spcPts val="1200"/>
              </a:spcAft>
            </a:pPr>
            <a:r>
              <a:rPr lang="en-US" sz="1800" dirty="0">
                <a:latin typeface="Helvetica Light"/>
                <a:cs typeface="Helvetica Light"/>
              </a:rPr>
              <a:t>During the Cambrian, the ancient North American continent of </a:t>
            </a:r>
            <a:r>
              <a:rPr lang="en-US" sz="1800" dirty="0" err="1">
                <a:latin typeface="Helvetica Light"/>
                <a:cs typeface="Helvetica Light"/>
              </a:rPr>
              <a:t>Laurentia</a:t>
            </a:r>
            <a:r>
              <a:rPr lang="en-US" sz="1800" dirty="0">
                <a:latin typeface="Helvetica Light"/>
                <a:cs typeface="Helvetica Light"/>
              </a:rPr>
              <a:t> was completely surrounded by passive margins.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60330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Sea-Level Changes in the Rock </a:t>
            </a:r>
            <a:r>
              <a:rPr lang="en-US" sz="2400" b="1" dirty="0" smtClean="0">
                <a:latin typeface="Helvetica"/>
                <a:cs typeface="Helvetica"/>
              </a:rPr>
              <a:t>Record</a:t>
            </a:r>
          </a:p>
          <a:p>
            <a:pPr marL="0" indent="0">
              <a:spcBef>
                <a:spcPts val="0"/>
              </a:spcBef>
              <a:spcAft>
                <a:spcPts val="600"/>
              </a:spcAft>
              <a:buNone/>
            </a:pPr>
            <a:r>
              <a:rPr lang="en-US" sz="2200" b="1" dirty="0">
                <a:latin typeface="Helvetica"/>
                <a:cs typeface="Helvetica"/>
              </a:rPr>
              <a:t>Shoreline </a:t>
            </a:r>
            <a:r>
              <a:rPr lang="en-US" sz="2200" b="1" dirty="0" smtClean="0">
                <a:latin typeface="Helvetica"/>
                <a:cs typeface="Helvetica"/>
              </a:rPr>
              <a:t>deposition</a:t>
            </a:r>
            <a:endParaRPr lang="en-US" sz="2200" b="1" dirty="0">
              <a:latin typeface="Helvetica"/>
              <a:cs typeface="Helvetica"/>
            </a:endParaRPr>
          </a:p>
          <a:p>
            <a:pPr>
              <a:spcBef>
                <a:spcPts val="0"/>
              </a:spcBef>
              <a:spcAft>
                <a:spcPts val="1200"/>
              </a:spcAft>
              <a:buClr>
                <a:schemeClr val="tx1"/>
              </a:buClr>
            </a:pPr>
            <a:r>
              <a:rPr lang="en-US" sz="1800" dirty="0">
                <a:solidFill>
                  <a:srgbClr val="C00000"/>
                </a:solidFill>
                <a:latin typeface="Helvetica Light"/>
                <a:cs typeface="Helvetica Light"/>
              </a:rPr>
              <a:t>Transgression</a:t>
            </a:r>
            <a:r>
              <a:rPr lang="en-US" sz="1800" dirty="0">
                <a:latin typeface="Helvetica Light"/>
                <a:cs typeface="Helvetica Light"/>
              </a:rPr>
              <a:t> occurs when sea level rises and causes the shoreline to move inland, resulting in deeper-water deposits overlying shallower-water deposits.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91031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Sea-Level Changes in the Rock </a:t>
            </a:r>
            <a:r>
              <a:rPr lang="en-US" sz="2400" b="1" dirty="0" smtClean="0">
                <a:latin typeface="Helvetica"/>
                <a:cs typeface="Helvetica"/>
              </a:rPr>
              <a:t>Record</a:t>
            </a:r>
          </a:p>
          <a:p>
            <a:pPr marL="0" indent="0">
              <a:spcBef>
                <a:spcPts val="0"/>
              </a:spcBef>
              <a:spcAft>
                <a:spcPts val="600"/>
              </a:spcAft>
              <a:buNone/>
            </a:pPr>
            <a:r>
              <a:rPr lang="en-US" sz="2200" b="1" dirty="0">
                <a:latin typeface="Helvetica"/>
                <a:cs typeface="Helvetica"/>
              </a:rPr>
              <a:t>Shoreline </a:t>
            </a:r>
            <a:r>
              <a:rPr lang="en-US" sz="2200" b="1" dirty="0" smtClean="0">
                <a:latin typeface="Helvetica"/>
                <a:cs typeface="Helvetica"/>
              </a:rPr>
              <a:t>deposition</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A vertical sequence of sandstone-shale-limestone in the rock record indicates that transgression occurred.</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12925" y="3140867"/>
            <a:ext cx="5518150" cy="29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6720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Paleozoic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Sea-Level Changes in the Rock </a:t>
            </a:r>
            <a:r>
              <a:rPr lang="en-US" sz="2400" b="1" dirty="0" smtClean="0">
                <a:latin typeface="Helvetica"/>
                <a:cs typeface="Helvetica"/>
              </a:rPr>
              <a:t>Record</a:t>
            </a:r>
          </a:p>
          <a:p>
            <a:pPr marL="0" indent="0">
              <a:spcBef>
                <a:spcPts val="0"/>
              </a:spcBef>
              <a:spcAft>
                <a:spcPts val="600"/>
              </a:spcAft>
              <a:buNone/>
            </a:pPr>
            <a:r>
              <a:rPr lang="en-US" sz="2200" b="1" dirty="0">
                <a:latin typeface="Helvetica"/>
                <a:cs typeface="Helvetica"/>
              </a:rPr>
              <a:t>Shoreline </a:t>
            </a:r>
            <a:r>
              <a:rPr lang="en-US" sz="2200" b="1" dirty="0" smtClean="0">
                <a:latin typeface="Helvetica"/>
                <a:cs typeface="Helvetica"/>
              </a:rPr>
              <a:t>deposition</a:t>
            </a:r>
            <a:endParaRPr lang="en-US" sz="2200" b="1" dirty="0">
              <a:latin typeface="Helvetica"/>
              <a:cs typeface="Helvetica"/>
            </a:endParaRPr>
          </a:p>
          <a:p>
            <a:pPr>
              <a:spcBef>
                <a:spcPts val="0"/>
              </a:spcBef>
              <a:spcAft>
                <a:spcPts val="1200"/>
              </a:spcAft>
              <a:buClr>
                <a:schemeClr val="tx1"/>
              </a:buClr>
            </a:pPr>
            <a:r>
              <a:rPr lang="en-US" sz="1800" dirty="0">
                <a:solidFill>
                  <a:srgbClr val="C00000"/>
                </a:solidFill>
                <a:latin typeface="Helvetica Light"/>
                <a:cs typeface="Helvetica Light"/>
              </a:rPr>
              <a:t>Regression</a:t>
            </a:r>
            <a:r>
              <a:rPr lang="en-US" sz="1800" dirty="0">
                <a:latin typeface="Helvetica Light"/>
                <a:cs typeface="Helvetica Light"/>
              </a:rPr>
              <a:t> occurs when sea level falls, causing the shoreline to move seaward, and results in shallower-water deposits overlying deeper-water deposits.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442828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2590</TotalTime>
  <Words>1217</Words>
  <Application>Microsoft Office PowerPoint</Application>
  <PresentationFormat>On-screen Show (4:3)</PresentationFormat>
  <Paragraphs>221</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Section 1:  The Paleozoic Era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McGraw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Kevin Kearney</cp:lastModifiedBy>
  <cp:revision>201</cp:revision>
  <cp:lastPrinted>2013-07-12T13:26:11Z</cp:lastPrinted>
  <dcterms:created xsi:type="dcterms:W3CDTF">2013-07-09T14:24:31Z</dcterms:created>
  <dcterms:modified xsi:type="dcterms:W3CDTF">2020-11-10T13:49:09Z</dcterms:modified>
</cp:coreProperties>
</file>