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408" r:id="rId3"/>
    <p:sldId id="463" r:id="rId4"/>
    <p:sldId id="397" r:id="rId5"/>
    <p:sldId id="368" r:id="rId6"/>
    <p:sldId id="398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377" r:id="rId19"/>
    <p:sldId id="446" r:id="rId20"/>
    <p:sldId id="400" r:id="rId21"/>
    <p:sldId id="380" r:id="rId22"/>
    <p:sldId id="437" r:id="rId23"/>
    <p:sldId id="401" r:id="rId24"/>
    <p:sldId id="402" r:id="rId25"/>
    <p:sldId id="404" r:id="rId26"/>
    <p:sldId id="40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96908-983B-3D40-8893-94F00FA01DE7}" type="datetimeFigureOut">
              <a:rPr lang="en-US" smtClean="0"/>
              <a:t>8/19/21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BFE1-1A23-4B4A-BBC2-EFBA3524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0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A98E31BC-F400-B94A-90BE-E9F1AF5FA9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A0CEE5-41CC-5C4B-A7B1-36BDB0A51416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DB491B9-DE6B-5547-8418-06FF4BF4D2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6A543DA-3F8F-B54C-906A-28398E7FA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381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97561412-470C-3940-B63B-12355C6B7BAC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DA0986F7-EF24-284F-AB01-8DBBB216E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320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2F7D7EE7-C1CE-B248-900E-0CCD28AAD494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437E4843-5FFA-B546-A01A-A1D82F602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344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ED5D4F62-782A-E24D-93A8-40456854FC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Biology, 9th ed,Sylvia Mader</a:t>
            </a:r>
          </a:p>
        </p:txBody>
      </p:sp>
      <p:sp>
        <p:nvSpPr>
          <p:cNvPr id="58370" name="Rectangle 6">
            <a:extLst>
              <a:ext uri="{FF2B5EF4-FFF2-40B4-BE49-F238E27FC236}">
                <a16:creationId xmlns:a16="http://schemas.microsoft.com/office/drawing/2014/main" id="{274C2206-BB5C-4A4F-9B18-9FFFAEE8B0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A View of Life</a:t>
            </a:r>
          </a:p>
        </p:txBody>
      </p:sp>
      <p:sp>
        <p:nvSpPr>
          <p:cNvPr id="58371" name="Rectangle 7">
            <a:extLst>
              <a:ext uri="{FF2B5EF4-FFF2-40B4-BE49-F238E27FC236}">
                <a16:creationId xmlns:a16="http://schemas.microsoft.com/office/drawing/2014/main" id="{459E0443-EDEB-DA47-8A25-C6998B9DEF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Slide #</a:t>
            </a:r>
            <a:fld id="{997CAF25-F2E2-6D4F-9ADB-49AFBC729495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0224DE20-109D-7C4B-98F7-64F5053981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Chapter 01</a:t>
            </a:r>
          </a:p>
        </p:txBody>
      </p:sp>
      <p:sp>
        <p:nvSpPr>
          <p:cNvPr id="58373" name="Rectangle 2">
            <a:extLst>
              <a:ext uri="{FF2B5EF4-FFF2-40B4-BE49-F238E27FC236}">
                <a16:creationId xmlns:a16="http://schemas.microsoft.com/office/drawing/2014/main" id="{1D1F550B-C95D-EB43-BDB1-A9572CA38640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4" name="Rectangle 3">
            <a:extLst>
              <a:ext uri="{FF2B5EF4-FFF2-40B4-BE49-F238E27FC236}">
                <a16:creationId xmlns:a16="http://schemas.microsoft.com/office/drawing/2014/main" id="{537792A0-EBC0-9949-91AC-30DAB82F3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 made this figure as a draft.  I could replace it by a better one or if you do have a similar figure add it here.</a:t>
            </a:r>
          </a:p>
        </p:txBody>
      </p:sp>
    </p:spTree>
    <p:extLst>
      <p:ext uri="{BB962C8B-B14F-4D97-AF65-F5344CB8AC3E}">
        <p14:creationId xmlns:p14="http://schemas.microsoft.com/office/powerpoint/2010/main" val="179137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4739CA51-86ED-9E49-BC24-D3368DC807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757238" cy="18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Biology, 9th ed,Sylvia Mader</a:t>
            </a:r>
          </a:p>
        </p:txBody>
      </p:sp>
      <p:sp>
        <p:nvSpPr>
          <p:cNvPr id="24578" name="Rectangle 6">
            <a:extLst>
              <a:ext uri="{FF2B5EF4-FFF2-40B4-BE49-F238E27FC236}">
                <a16:creationId xmlns:a16="http://schemas.microsoft.com/office/drawing/2014/main" id="{2A38453F-1481-0443-9668-36DCD51FE4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3027363" y="244475"/>
            <a:ext cx="803275" cy="21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Cell Structure and Function</a:t>
            </a: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2529F161-129A-0B44-9FDA-58F2090544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Slide #</a:t>
            </a:r>
            <a:fld id="{6B5937D1-FD98-1C4F-BCD2-4F17B4E7F94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283AA2F-2AB0-2C44-A819-18376D87FCA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2973388" y="0"/>
            <a:ext cx="911225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Chapter 04</a:t>
            </a: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F69FB9D6-CD03-574A-B49A-87B09E0CB218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025DBE09-B8A8-6840-B164-1A34C89E4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34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6DBA90E6-2F8D-C24D-A2D8-7A321E5F5F8B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F9D605A1-C5E7-5141-99F7-5B51AAE38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38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A6A4FB44-5D6F-9448-9A84-348C3FE1FD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Biology, 9th ed,Sylvia Mader</a:t>
            </a:r>
          </a:p>
        </p:txBody>
      </p:sp>
      <p:sp>
        <p:nvSpPr>
          <p:cNvPr id="28674" name="Rectangle 6">
            <a:extLst>
              <a:ext uri="{FF2B5EF4-FFF2-40B4-BE49-F238E27FC236}">
                <a16:creationId xmlns:a16="http://schemas.microsoft.com/office/drawing/2014/main" id="{52664700-A381-FF4F-ADE1-8F862BDB34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A View of Life</a:t>
            </a:r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C1FF51CA-0B49-E041-A6E6-BFFBDCEF3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Slide #</a:t>
            </a:r>
            <a:fld id="{E8F0D265-6808-774B-8B63-0F323746A9F4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0D7684A-AB25-DE4B-B6E8-05345D3AA3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Chapter 01</a:t>
            </a: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492CF59E-1C3D-E741-AA3A-FD5651706622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1109FFD4-D642-514F-93C0-DF2AA2AF4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 made this figure as a draft.  I could replace it by a better one or if you do have a similar figure add it here.</a:t>
            </a:r>
          </a:p>
        </p:txBody>
      </p:sp>
    </p:spTree>
    <p:extLst>
      <p:ext uri="{BB962C8B-B14F-4D97-AF65-F5344CB8AC3E}">
        <p14:creationId xmlns:p14="http://schemas.microsoft.com/office/powerpoint/2010/main" val="114775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AB5BE155-1878-8C46-8CD4-A1ED2FB0C018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22C714CC-DF28-9242-8ECC-4BB7A6BE2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14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42ED54D8-94E4-854A-9727-0580DBED8D9C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9D2E721B-BB1D-3D47-9567-1859786B0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888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3E9913A5-159E-B249-867D-7AB454C5CC8A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CAF310C9-A1D6-CC42-91B3-559B7A841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191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F010F652-1095-F84F-A408-0665D0D2A0FE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133304F6-CB21-D94A-A860-EB1952ACA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779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D68DBAB9-67A1-AC48-BF08-30E9CA788027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3EAAC8DD-D6D9-2B41-8ACD-E303AC756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80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65AF4-32AC-A141-902D-935E503F7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DFFEE-B243-AA4D-B736-1B6EFC24A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481C2-D1CD-EC4F-BBE4-91BD35BD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48C5-291A-F944-9D50-78A3B926C2F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9B24C-BD48-5449-AB01-D4ECF89A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B9763-D056-2841-83E3-26558E05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688B-3C69-C74D-99ED-2133248D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2B2C7-36DF-C949-9D1F-F668CE95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A6076-B07A-0E4A-AEAB-14C998319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75FDD-65CB-104C-BE72-EB8D9D11E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48C5-291A-F944-9D50-78A3B926C2F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0CE41-E9C1-3F4A-88B3-2063AD57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3CD5E-ED2F-8D41-9464-BB898890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688B-3C69-C74D-99ED-2133248D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9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84BBB-AB30-3642-8316-3A28B736A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27ADF-8D29-1840-BACA-B17996DEA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9A1F-D9C4-DE45-8919-9BFDE6B9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48C5-291A-F944-9D50-78A3B926C2F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57C48-E2DC-3143-B110-01DE575E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271B4-B50F-E64A-9892-A492E24F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688B-3C69-C74D-99ED-2133248D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3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EAF67-9D0A-D24D-BDF5-7AAB4858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B67A7-0321-694A-913A-48FAD670B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D035-E65F-0C4F-8B3C-BB9EE25A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48C5-291A-F944-9D50-78A3B926C2F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00345-AED5-6349-B7F3-C86B9EDF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FCD7A-D7A8-2B44-A000-F4283A54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688B-3C69-C74D-99ED-2133248D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4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8B84D-5509-EA44-8558-0CAC2282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CC409-E745-1044-8055-9797FDC1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896E-1D04-524C-A01F-A98B79C00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48C5-291A-F944-9D50-78A3B926C2F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F14AC-C494-4540-88DE-D0CA1AB2E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80AC6-A90B-AA43-8BA3-72B07858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688B-3C69-C74D-99ED-2133248D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2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D9AC-D92F-E04C-96C8-23C6FBAA3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838AD-40A3-FA44-B6AA-2A65452EA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DFA90-E972-E245-B272-50219BC12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9EF6F-0040-3645-B056-D0BA2F782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48C5-291A-F944-9D50-78A3B926C2F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3DB2C-4721-5B45-B21A-FECBD094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62D96-7E1D-D74F-A2CD-4A89FBAC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688B-3C69-C74D-99ED-2133248D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1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4C30-3234-AD40-A94A-C549D2F7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5860E-76EE-AF42-AC67-0767BE41D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DB381-F8D8-5145-8FFF-647E83DF6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3D4A4-F39C-DA44-9949-40C112DC2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6BCC9-A223-8E4F-8782-6F55B7103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A581F-CB23-6C41-8163-6DF0D99C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48C5-291A-F944-9D50-78A3B926C2F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153E9-9CB6-324E-A42F-697CA684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82B3BC-B70D-BC42-9E9D-839E05F8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688B-3C69-C74D-99ED-2133248D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7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C878-99E3-BE41-A296-9FEFBFB7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FF3EE-0113-9746-9246-091C78AA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48C5-291A-F944-9D50-78A3B926C2F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CCE47-F48C-FF42-82D8-2574DEEE0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DC3E2-F47D-794A-A704-FC615B39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688B-3C69-C74D-99ED-2133248D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71ED6-01D2-9B46-BF45-13C9967D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48C5-291A-F944-9D50-78A3B926C2F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8299E2-01E6-7843-BF22-E284D37F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BCD4D-463F-184A-939D-A86C2180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688B-3C69-C74D-99ED-2133248D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DD97-5EC5-ED42-9764-F4111B0B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11A99-3EF5-8148-9B02-5C4395A49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588E4-68A2-6149-A013-C795BFEAC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486D8-3E58-6B46-B018-6F109B0F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48C5-291A-F944-9D50-78A3B926C2F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B0316-57D9-684C-8B69-A49A59F3F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5B950-99CB-524B-A0CF-9828B4FC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688B-3C69-C74D-99ED-2133248D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2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12DF5-7848-AD4C-8ADD-6FAECA6F9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226EC-1F56-0E44-BF8B-9612DE37B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566BD-A940-724A-94DC-6C5DCA586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FA650-97A1-AC4A-9C9D-89A2A88A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48C5-291A-F944-9D50-78A3B926C2F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266E1-5DF1-CD43-98AB-115B858E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580A2-220F-AF4A-948F-E9DE1D71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688B-3C69-C74D-99ED-2133248D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6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7ACC09-5A58-1848-949C-FCC32511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ED5E6-070E-1942-9E04-F1281061E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6157F-87C7-FD41-9DE8-1F395C137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A48C5-291A-F944-9D50-78A3B926C2F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40979-8BB2-1F4A-9D05-956450C44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1C6C3-DD59-9142-95DF-839B00AB9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1688B-3C69-C74D-99ED-2133248D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2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C847-153C-1F4C-BE0C-DDE2653A3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6417A-C13D-8548-8C19-44F722B00A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8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 descr="mad2543X_01_02_4">
            <a:extLst>
              <a:ext uri="{FF2B5EF4-FFF2-40B4-BE49-F238E27FC236}">
                <a16:creationId xmlns:a16="http://schemas.microsoft.com/office/drawing/2014/main" id="{580B0119-5AB9-BE47-AD3E-1680CC7B4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500189"/>
            <a:ext cx="877570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39">
            <a:extLst>
              <a:ext uri="{FF2B5EF4-FFF2-40B4-BE49-F238E27FC236}">
                <a16:creationId xmlns:a16="http://schemas.microsoft.com/office/drawing/2014/main" id="{1FBDBA80-5996-FB4A-A323-1CCD6DAC0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4695825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Atom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Smallest unit of an element composed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of electrons, protons, and neutrons</a:t>
            </a:r>
          </a:p>
        </p:txBody>
      </p:sp>
      <p:sp>
        <p:nvSpPr>
          <p:cNvPr id="34819" name="Rectangle 39">
            <a:extLst>
              <a:ext uri="{FF2B5EF4-FFF2-40B4-BE49-F238E27FC236}">
                <a16:creationId xmlns:a16="http://schemas.microsoft.com/office/drawing/2014/main" id="{E967ABEA-46E8-524F-B1B9-94F3B334D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50" y="3648075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Molecule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Union of two or more atoms of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the same or different elements</a:t>
            </a:r>
          </a:p>
        </p:txBody>
      </p:sp>
      <p:sp>
        <p:nvSpPr>
          <p:cNvPr id="34820" name="Rectangle 39">
            <a:extLst>
              <a:ext uri="{FF2B5EF4-FFF2-40B4-BE49-F238E27FC236}">
                <a16:creationId xmlns:a16="http://schemas.microsoft.com/office/drawing/2014/main" id="{6E681C37-FE95-2444-905B-85FD3EF6D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2689225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Cell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The structural and functional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unit of all living things</a:t>
            </a:r>
          </a:p>
        </p:txBody>
      </p:sp>
      <p:sp>
        <p:nvSpPr>
          <p:cNvPr id="34821" name="Rectangle 39">
            <a:extLst>
              <a:ext uri="{FF2B5EF4-FFF2-40B4-BE49-F238E27FC236}">
                <a16:creationId xmlns:a16="http://schemas.microsoft.com/office/drawing/2014/main" id="{2A9F45B6-6C7B-7849-9B0E-6871A0B2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1752600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Tissue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A group of cells with a common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structure and function</a:t>
            </a:r>
          </a:p>
        </p:txBody>
      </p:sp>
      <p:sp>
        <p:nvSpPr>
          <p:cNvPr id="34822" name="TextBox 24">
            <a:extLst>
              <a:ext uri="{FF2B5EF4-FFF2-40B4-BE49-F238E27FC236}">
                <a16:creationId xmlns:a16="http://schemas.microsoft.com/office/drawing/2014/main" id="{CA83B104-E053-4F4B-AD52-A02BB2C90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1338264"/>
            <a:ext cx="61785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Copyright © The McGraw-Hill Companies, Inc. Permission required for reproduction or display.</a:t>
            </a:r>
          </a:p>
        </p:txBody>
      </p:sp>
      <p:sp>
        <p:nvSpPr>
          <p:cNvPr id="9" name="Text Box 748">
            <a:extLst>
              <a:ext uri="{FF2B5EF4-FFF2-40B4-BE49-F238E27FC236}">
                <a16:creationId xmlns:a16="http://schemas.microsoft.com/office/drawing/2014/main" id="{C9D6DFAA-2432-2641-873F-8D957946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826" y="4470401"/>
            <a:ext cx="424155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>
                <a:latin typeface="+mj-lt"/>
              </a:rPr>
              <a:t>oxygen</a:t>
            </a:r>
          </a:p>
        </p:txBody>
      </p:sp>
      <p:sp>
        <p:nvSpPr>
          <p:cNvPr id="10" name="Text Box 749">
            <a:extLst>
              <a:ext uri="{FF2B5EF4-FFF2-40B4-BE49-F238E27FC236}">
                <a16:creationId xmlns:a16="http://schemas.microsoft.com/office/drawing/2014/main" id="{9242BCD3-B263-0B46-ABA5-E7B5E54A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863" y="3567113"/>
            <a:ext cx="673100" cy="138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methane</a:t>
            </a:r>
          </a:p>
        </p:txBody>
      </p:sp>
      <p:sp>
        <p:nvSpPr>
          <p:cNvPr id="11" name="Text Box 750">
            <a:extLst>
              <a:ext uri="{FF2B5EF4-FFF2-40B4-BE49-F238E27FC236}">
                <a16:creationId xmlns:a16="http://schemas.microsoft.com/office/drawing/2014/main" id="{00BC812F-B0C0-7E4D-B129-4B570C4F8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8989" y="2646364"/>
            <a:ext cx="513923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plant cell</a:t>
            </a:r>
          </a:p>
        </p:txBody>
      </p:sp>
      <p:sp>
        <p:nvSpPr>
          <p:cNvPr id="13" name="Text Box 752">
            <a:extLst>
              <a:ext uri="{FF2B5EF4-FFF2-40B4-BE49-F238E27FC236}">
                <a16:creationId xmlns:a16="http://schemas.microsoft.com/office/drawing/2014/main" id="{33002304-F41E-644E-B770-E56B467CA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2646364"/>
            <a:ext cx="542777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nerve cell</a:t>
            </a:r>
          </a:p>
        </p:txBody>
      </p:sp>
      <p:sp>
        <p:nvSpPr>
          <p:cNvPr id="14" name="Text Box 753">
            <a:extLst>
              <a:ext uri="{FF2B5EF4-FFF2-40B4-BE49-F238E27FC236}">
                <a16:creationId xmlns:a16="http://schemas.microsoft.com/office/drawing/2014/main" id="{C4C36A5B-BF62-6945-B61B-8C4B328B9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2276476"/>
            <a:ext cx="762388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nervous tissue</a:t>
            </a:r>
          </a:p>
        </p:txBody>
      </p:sp>
    </p:spTree>
    <p:extLst>
      <p:ext uri="{BB962C8B-B14F-4D97-AF65-F5344CB8AC3E}">
        <p14:creationId xmlns:p14="http://schemas.microsoft.com/office/powerpoint/2010/main" val="258165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8" descr="mad2543X_01_02_05">
            <a:extLst>
              <a:ext uri="{FF2B5EF4-FFF2-40B4-BE49-F238E27FC236}">
                <a16:creationId xmlns:a16="http://schemas.microsoft.com/office/drawing/2014/main" id="{C750DC98-0E51-D54A-A6B4-CF2A49D14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039814"/>
            <a:ext cx="87757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39">
            <a:extLst>
              <a:ext uri="{FF2B5EF4-FFF2-40B4-BE49-F238E27FC236}">
                <a16:creationId xmlns:a16="http://schemas.microsoft.com/office/drawing/2014/main" id="{1CEDA038-3DCA-3A4F-B43A-62FCB4D48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5119688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Atom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Smallest unit of an element composed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of electrons, protons, and neutrons</a:t>
            </a:r>
          </a:p>
        </p:txBody>
      </p:sp>
      <p:sp>
        <p:nvSpPr>
          <p:cNvPr id="35843" name="Rectangle 39">
            <a:extLst>
              <a:ext uri="{FF2B5EF4-FFF2-40B4-BE49-F238E27FC236}">
                <a16:creationId xmlns:a16="http://schemas.microsoft.com/office/drawing/2014/main" id="{935BD460-D1AB-634E-97F5-F6038E349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4071938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Molecule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Union of two or more atoms of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the same or different elements</a:t>
            </a:r>
          </a:p>
        </p:txBody>
      </p:sp>
      <p:sp>
        <p:nvSpPr>
          <p:cNvPr id="35844" name="Rectangle 39">
            <a:extLst>
              <a:ext uri="{FF2B5EF4-FFF2-40B4-BE49-F238E27FC236}">
                <a16:creationId xmlns:a16="http://schemas.microsoft.com/office/drawing/2014/main" id="{C536A212-E5FF-4F45-8E8C-EA4578778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3113088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Cell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The structural and functional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unit of all living things</a:t>
            </a:r>
          </a:p>
        </p:txBody>
      </p:sp>
      <p:sp>
        <p:nvSpPr>
          <p:cNvPr id="35845" name="Rectangle 39">
            <a:extLst>
              <a:ext uri="{FF2B5EF4-FFF2-40B4-BE49-F238E27FC236}">
                <a16:creationId xmlns:a16="http://schemas.microsoft.com/office/drawing/2014/main" id="{649153B2-4641-5044-8C36-C167E9F97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2176463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Tissue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A group of cells with a common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structure and function</a:t>
            </a:r>
          </a:p>
        </p:txBody>
      </p:sp>
      <p:sp>
        <p:nvSpPr>
          <p:cNvPr id="35846" name="Rectangle 39">
            <a:extLst>
              <a:ext uri="{FF2B5EF4-FFF2-40B4-BE49-F238E27FC236}">
                <a16:creationId xmlns:a16="http://schemas.microsoft.com/office/drawing/2014/main" id="{029D00B1-911E-0442-A298-35745332E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1295400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Organ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Composed of tissues functioning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together for a specific task</a:t>
            </a:r>
          </a:p>
        </p:txBody>
      </p:sp>
      <p:sp>
        <p:nvSpPr>
          <p:cNvPr id="35847" name="TextBox 24">
            <a:extLst>
              <a:ext uri="{FF2B5EF4-FFF2-40B4-BE49-F238E27FC236}">
                <a16:creationId xmlns:a16="http://schemas.microsoft.com/office/drawing/2014/main" id="{642E3E00-A58C-AF4D-8D6D-3416DA153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881064"/>
            <a:ext cx="61785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Copyright © The McGraw-Hill Companies, Inc. Permission required for reproduction or display.</a:t>
            </a:r>
          </a:p>
        </p:txBody>
      </p:sp>
      <p:sp>
        <p:nvSpPr>
          <p:cNvPr id="10" name="Text Box 748">
            <a:extLst>
              <a:ext uri="{FF2B5EF4-FFF2-40B4-BE49-F238E27FC236}">
                <a16:creationId xmlns:a16="http://schemas.microsoft.com/office/drawing/2014/main" id="{C15FCD6A-5869-0445-8C4D-84F5E2220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4" y="4932364"/>
            <a:ext cx="424155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>
                <a:latin typeface="+mj-lt"/>
              </a:rPr>
              <a:t>oxygen</a:t>
            </a:r>
          </a:p>
        </p:txBody>
      </p:sp>
      <p:sp>
        <p:nvSpPr>
          <p:cNvPr id="11" name="Text Box 749">
            <a:extLst>
              <a:ext uri="{FF2B5EF4-FFF2-40B4-BE49-F238E27FC236}">
                <a16:creationId xmlns:a16="http://schemas.microsoft.com/office/drawing/2014/main" id="{99B7C3A2-B845-5342-91E2-F2E548E08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8" y="4029076"/>
            <a:ext cx="673100" cy="138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methane</a:t>
            </a:r>
          </a:p>
        </p:txBody>
      </p:sp>
      <p:sp>
        <p:nvSpPr>
          <p:cNvPr id="12" name="Text Box 750">
            <a:extLst>
              <a:ext uri="{FF2B5EF4-FFF2-40B4-BE49-F238E27FC236}">
                <a16:creationId xmlns:a16="http://schemas.microsoft.com/office/drawing/2014/main" id="{F79579B6-2D99-FD4E-9739-C3ED2425B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514" y="3109914"/>
            <a:ext cx="513923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plant cell</a:t>
            </a:r>
          </a:p>
        </p:txBody>
      </p:sp>
      <p:sp>
        <p:nvSpPr>
          <p:cNvPr id="13" name="Text Box 751">
            <a:extLst>
              <a:ext uri="{FF2B5EF4-FFF2-40B4-BE49-F238E27FC236}">
                <a16:creationId xmlns:a16="http://schemas.microsoft.com/office/drawing/2014/main" id="{EB3852AA-1929-0743-8059-57CA17DF4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289" y="2740026"/>
            <a:ext cx="562013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leaf tissue</a:t>
            </a:r>
          </a:p>
        </p:txBody>
      </p:sp>
      <p:sp>
        <p:nvSpPr>
          <p:cNvPr id="14" name="Text Box 752">
            <a:extLst>
              <a:ext uri="{FF2B5EF4-FFF2-40B4-BE49-F238E27FC236}">
                <a16:creationId xmlns:a16="http://schemas.microsoft.com/office/drawing/2014/main" id="{BD7C7DA5-E9C6-2C45-B9D1-BBCF84C25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6" y="3109914"/>
            <a:ext cx="542777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nerve cell</a:t>
            </a:r>
          </a:p>
        </p:txBody>
      </p:sp>
      <p:sp>
        <p:nvSpPr>
          <p:cNvPr id="15" name="Text Box 753">
            <a:extLst>
              <a:ext uri="{FF2B5EF4-FFF2-40B4-BE49-F238E27FC236}">
                <a16:creationId xmlns:a16="http://schemas.microsoft.com/office/drawing/2014/main" id="{865C32E9-6958-6749-A1C4-CB8F1819B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2740026"/>
            <a:ext cx="762388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nervous tissue</a:t>
            </a:r>
          </a:p>
        </p:txBody>
      </p:sp>
      <p:sp>
        <p:nvSpPr>
          <p:cNvPr id="16" name="Text Box 754">
            <a:extLst>
              <a:ext uri="{FF2B5EF4-FFF2-40B4-BE49-F238E27FC236}">
                <a16:creationId xmlns:a16="http://schemas.microsoft.com/office/drawing/2014/main" id="{77F8E64C-EAEA-9847-828B-58A8D864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663" y="1339851"/>
            <a:ext cx="384080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leaves</a:t>
            </a:r>
          </a:p>
        </p:txBody>
      </p:sp>
      <p:sp>
        <p:nvSpPr>
          <p:cNvPr id="17" name="Text Box 755">
            <a:extLst>
              <a:ext uri="{FF2B5EF4-FFF2-40B4-BE49-F238E27FC236}">
                <a16:creationId xmlns:a16="http://schemas.microsoft.com/office/drawing/2014/main" id="{42CC6E47-C63B-6542-9897-29A409B80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25" y="1358901"/>
            <a:ext cx="512320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the brain</a:t>
            </a:r>
          </a:p>
        </p:txBody>
      </p:sp>
    </p:spTree>
    <p:extLst>
      <p:ext uri="{BB962C8B-B14F-4D97-AF65-F5344CB8AC3E}">
        <p14:creationId xmlns:p14="http://schemas.microsoft.com/office/powerpoint/2010/main" val="71082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0" descr="mad2543X_01_02_06">
            <a:extLst>
              <a:ext uri="{FF2B5EF4-FFF2-40B4-BE49-F238E27FC236}">
                <a16:creationId xmlns:a16="http://schemas.microsoft.com/office/drawing/2014/main" id="{0855DED6-DE88-F443-BEC8-C98695881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561976"/>
            <a:ext cx="87757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39">
            <a:extLst>
              <a:ext uri="{FF2B5EF4-FFF2-40B4-BE49-F238E27FC236}">
                <a16:creationId xmlns:a16="http://schemas.microsoft.com/office/drawing/2014/main" id="{B3110422-7264-4C4B-B067-2A1574DC0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5522913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Atom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Smallest unit of an element composed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of electrons, protons, and neutrons</a:t>
            </a:r>
          </a:p>
        </p:txBody>
      </p:sp>
      <p:sp>
        <p:nvSpPr>
          <p:cNvPr id="36867" name="Rectangle 39">
            <a:extLst>
              <a:ext uri="{FF2B5EF4-FFF2-40B4-BE49-F238E27FC236}">
                <a16:creationId xmlns:a16="http://schemas.microsoft.com/office/drawing/2014/main" id="{6C7AD847-739D-644A-BCF8-CD0B26843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4530725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Molecule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Union of two or more atoms of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the same or different elements</a:t>
            </a:r>
          </a:p>
        </p:txBody>
      </p:sp>
      <p:sp>
        <p:nvSpPr>
          <p:cNvPr id="36868" name="Rectangle 39">
            <a:extLst>
              <a:ext uri="{FF2B5EF4-FFF2-40B4-BE49-F238E27FC236}">
                <a16:creationId xmlns:a16="http://schemas.microsoft.com/office/drawing/2014/main" id="{CCFACAAE-6E31-954F-96C0-A768CD2C2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3571875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Cell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The structural and functional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unit of all living things</a:t>
            </a:r>
          </a:p>
        </p:txBody>
      </p:sp>
      <p:sp>
        <p:nvSpPr>
          <p:cNvPr id="36869" name="Rectangle 39">
            <a:extLst>
              <a:ext uri="{FF2B5EF4-FFF2-40B4-BE49-F238E27FC236}">
                <a16:creationId xmlns:a16="http://schemas.microsoft.com/office/drawing/2014/main" id="{047E0144-DE50-8F4D-B9E1-C85E4A35C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2635250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Tissue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A group of cells with a common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structure and function</a:t>
            </a:r>
          </a:p>
        </p:txBody>
      </p:sp>
      <p:sp>
        <p:nvSpPr>
          <p:cNvPr id="36870" name="Rectangle 39">
            <a:extLst>
              <a:ext uri="{FF2B5EF4-FFF2-40B4-BE49-F238E27FC236}">
                <a16:creationId xmlns:a16="http://schemas.microsoft.com/office/drawing/2014/main" id="{76BD854F-2178-624B-8BF5-4EF4FA1CA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1754188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Organ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Composed of tissues functioning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together for a specific task</a:t>
            </a:r>
          </a:p>
        </p:txBody>
      </p:sp>
      <p:sp>
        <p:nvSpPr>
          <p:cNvPr id="36871" name="Rectangle 39">
            <a:extLst>
              <a:ext uri="{FF2B5EF4-FFF2-40B4-BE49-F238E27FC236}">
                <a16:creationId xmlns:a16="http://schemas.microsoft.com/office/drawing/2014/main" id="{154AB352-45AF-B548-A238-EEAA50391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817563"/>
            <a:ext cx="23304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Organ System</a:t>
            </a:r>
          </a:p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Composed of several organs</a:t>
            </a:r>
          </a:p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working together</a:t>
            </a:r>
          </a:p>
        </p:txBody>
      </p:sp>
      <p:sp>
        <p:nvSpPr>
          <p:cNvPr id="36872" name="TextBox 24">
            <a:extLst>
              <a:ext uri="{FF2B5EF4-FFF2-40B4-BE49-F238E27FC236}">
                <a16:creationId xmlns:a16="http://schemas.microsoft.com/office/drawing/2014/main" id="{BDD0DE50-F4A3-4E45-9D55-14C7226D9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369889"/>
            <a:ext cx="61785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Copyright © The McGraw-Hill Companies, Inc. Permission required for reproduction or display.</a:t>
            </a:r>
          </a:p>
        </p:txBody>
      </p:sp>
      <p:sp>
        <p:nvSpPr>
          <p:cNvPr id="11" name="Text Box 748">
            <a:extLst>
              <a:ext uri="{FF2B5EF4-FFF2-40B4-BE49-F238E27FC236}">
                <a16:creationId xmlns:a16="http://schemas.microsoft.com/office/drawing/2014/main" id="{586D3F31-CEDD-A84A-B5B1-EE46F2305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4" y="5403851"/>
            <a:ext cx="424155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>
                <a:latin typeface="+mj-lt"/>
              </a:rPr>
              <a:t>oxygen</a:t>
            </a:r>
          </a:p>
        </p:txBody>
      </p:sp>
      <p:sp>
        <p:nvSpPr>
          <p:cNvPr id="12" name="Text Box 749">
            <a:extLst>
              <a:ext uri="{FF2B5EF4-FFF2-40B4-BE49-F238E27FC236}">
                <a16:creationId xmlns:a16="http://schemas.microsoft.com/office/drawing/2014/main" id="{07F898D2-6A24-3342-962A-13E6D024A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4500563"/>
            <a:ext cx="673100" cy="1397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methane</a:t>
            </a:r>
          </a:p>
        </p:txBody>
      </p:sp>
      <p:sp>
        <p:nvSpPr>
          <p:cNvPr id="13" name="Text Box 750">
            <a:extLst>
              <a:ext uri="{FF2B5EF4-FFF2-40B4-BE49-F238E27FC236}">
                <a16:creationId xmlns:a16="http://schemas.microsoft.com/office/drawing/2014/main" id="{CA815C61-6C6A-2941-9964-5EF11B264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864" y="3581401"/>
            <a:ext cx="513923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plant cell</a:t>
            </a:r>
          </a:p>
        </p:txBody>
      </p:sp>
      <p:sp>
        <p:nvSpPr>
          <p:cNvPr id="14" name="Text Box 751">
            <a:extLst>
              <a:ext uri="{FF2B5EF4-FFF2-40B4-BE49-F238E27FC236}">
                <a16:creationId xmlns:a16="http://schemas.microsoft.com/office/drawing/2014/main" id="{D0B39CAF-7084-2E46-8346-29775083D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639" y="3211514"/>
            <a:ext cx="562013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leaf tissue</a:t>
            </a:r>
          </a:p>
        </p:txBody>
      </p:sp>
      <p:sp>
        <p:nvSpPr>
          <p:cNvPr id="15" name="Text Box 752">
            <a:extLst>
              <a:ext uri="{FF2B5EF4-FFF2-40B4-BE49-F238E27FC236}">
                <a16:creationId xmlns:a16="http://schemas.microsoft.com/office/drawing/2014/main" id="{CABB65B7-8DEF-6443-9C7C-C3E7FEE34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6" y="3581401"/>
            <a:ext cx="542777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nerve cell</a:t>
            </a:r>
          </a:p>
        </p:txBody>
      </p:sp>
      <p:sp>
        <p:nvSpPr>
          <p:cNvPr id="16" name="Text Box 753">
            <a:extLst>
              <a:ext uri="{FF2B5EF4-FFF2-40B4-BE49-F238E27FC236}">
                <a16:creationId xmlns:a16="http://schemas.microsoft.com/office/drawing/2014/main" id="{EDD25E08-AC2F-294D-B88D-4120DF7BA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3211514"/>
            <a:ext cx="762388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nervous tissue</a:t>
            </a:r>
          </a:p>
        </p:txBody>
      </p:sp>
      <p:sp>
        <p:nvSpPr>
          <p:cNvPr id="17" name="Text Box 754">
            <a:extLst>
              <a:ext uri="{FF2B5EF4-FFF2-40B4-BE49-F238E27FC236}">
                <a16:creationId xmlns:a16="http://schemas.microsoft.com/office/drawing/2014/main" id="{8656B057-A3CD-C64C-9CA5-3364BEB73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2013" y="1812926"/>
            <a:ext cx="384080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leaves</a:t>
            </a:r>
          </a:p>
        </p:txBody>
      </p:sp>
      <p:sp>
        <p:nvSpPr>
          <p:cNvPr id="18" name="Text Box 755">
            <a:extLst>
              <a:ext uri="{FF2B5EF4-FFF2-40B4-BE49-F238E27FC236}">
                <a16:creationId xmlns:a16="http://schemas.microsoft.com/office/drawing/2014/main" id="{0B6225B4-F90D-7249-8641-CB9A2BC35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475" y="1830389"/>
            <a:ext cx="512320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the brain</a:t>
            </a:r>
          </a:p>
        </p:txBody>
      </p:sp>
      <p:sp>
        <p:nvSpPr>
          <p:cNvPr id="19" name="Text Box 756">
            <a:extLst>
              <a:ext uri="{FF2B5EF4-FFF2-40B4-BE49-F238E27FC236}">
                <a16:creationId xmlns:a16="http://schemas.microsoft.com/office/drawing/2014/main" id="{C253D6EA-1AF1-C24B-AD7F-F97A7567E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064" y="838201"/>
            <a:ext cx="420949" cy="2769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shoot</a:t>
            </a:r>
          </a:p>
          <a:p>
            <a:pPr eaLnBrk="1" hangingPunct="1">
              <a:defRPr/>
            </a:pPr>
            <a:r>
              <a:rPr lang="en-US" sz="900" b="1" dirty="0">
                <a:latin typeface="+mj-lt"/>
              </a:rPr>
              <a:t>system</a:t>
            </a:r>
          </a:p>
        </p:txBody>
      </p:sp>
      <p:sp>
        <p:nvSpPr>
          <p:cNvPr id="20" name="Text Box 757">
            <a:extLst>
              <a:ext uri="{FF2B5EF4-FFF2-40B4-BE49-F238E27FC236}">
                <a16:creationId xmlns:a16="http://schemas.microsoft.com/office/drawing/2014/main" id="{58BD01BD-EE70-4D40-ABDA-E58E89A51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1953" y="838201"/>
            <a:ext cx="465832" cy="2769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>
              <a:defRPr/>
            </a:pPr>
            <a:r>
              <a:rPr lang="en-US" sz="900" b="1" dirty="0">
                <a:latin typeface="+mj-lt"/>
              </a:rPr>
              <a:t>nervous</a:t>
            </a:r>
          </a:p>
          <a:p>
            <a:pPr algn="ctr" eaLnBrk="1" hangingPunct="1">
              <a:defRPr/>
            </a:pPr>
            <a:r>
              <a:rPr lang="en-US" sz="900" b="1" dirty="0">
                <a:latin typeface="+mj-lt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345815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0" descr="mad2543X_01_02_07">
            <a:extLst>
              <a:ext uri="{FF2B5EF4-FFF2-40B4-BE49-F238E27FC236}">
                <a16:creationId xmlns:a16="http://schemas.microsoft.com/office/drawing/2014/main" id="{517586C8-D202-E74D-B734-6360EEF7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9" y="314325"/>
            <a:ext cx="8251825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9">
            <a:extLst>
              <a:ext uri="{FF2B5EF4-FFF2-40B4-BE49-F238E27FC236}">
                <a16:creationId xmlns:a16="http://schemas.microsoft.com/office/drawing/2014/main" id="{49272DED-5A86-8645-AFE8-C82E5EB31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425" y="5867400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Atom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Smallest unit of an element composed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of electrons, protons, and neutrons</a:t>
            </a:r>
          </a:p>
        </p:txBody>
      </p:sp>
      <p:sp>
        <p:nvSpPr>
          <p:cNvPr id="37891" name="Rectangle 39">
            <a:extLst>
              <a:ext uri="{FF2B5EF4-FFF2-40B4-BE49-F238E27FC236}">
                <a16:creationId xmlns:a16="http://schemas.microsoft.com/office/drawing/2014/main" id="{E1BA42BD-6251-DE41-98AF-7E0402354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964113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Molecule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Union of two or more atoms of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the same or different elements</a:t>
            </a:r>
          </a:p>
        </p:txBody>
      </p:sp>
      <p:sp>
        <p:nvSpPr>
          <p:cNvPr id="37892" name="Rectangle 39">
            <a:extLst>
              <a:ext uri="{FF2B5EF4-FFF2-40B4-BE49-F238E27FC236}">
                <a16:creationId xmlns:a16="http://schemas.microsoft.com/office/drawing/2014/main" id="{DDA58A95-F258-994B-A673-2D2A11CFA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027488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Cell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The structural and functional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unit of all living things</a:t>
            </a:r>
          </a:p>
        </p:txBody>
      </p:sp>
      <p:sp>
        <p:nvSpPr>
          <p:cNvPr id="37893" name="Rectangle 39">
            <a:extLst>
              <a:ext uri="{FF2B5EF4-FFF2-40B4-BE49-F238E27FC236}">
                <a16:creationId xmlns:a16="http://schemas.microsoft.com/office/drawing/2014/main" id="{FDE470A2-0C83-3144-8FD2-6D587627C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3167063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Tissue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A group of cells with a common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structure and function</a:t>
            </a:r>
          </a:p>
        </p:txBody>
      </p:sp>
      <p:sp>
        <p:nvSpPr>
          <p:cNvPr id="37894" name="Rectangle 39">
            <a:extLst>
              <a:ext uri="{FF2B5EF4-FFF2-40B4-BE49-F238E27FC236}">
                <a16:creationId xmlns:a16="http://schemas.microsoft.com/office/drawing/2014/main" id="{DDD38CB9-913F-374D-A3ED-F1CF3787A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2312988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Organ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Composed of tissues functioning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together for a specific task</a:t>
            </a:r>
          </a:p>
        </p:txBody>
      </p:sp>
      <p:sp>
        <p:nvSpPr>
          <p:cNvPr id="37895" name="Rectangle 39">
            <a:extLst>
              <a:ext uri="{FF2B5EF4-FFF2-40B4-BE49-F238E27FC236}">
                <a16:creationId xmlns:a16="http://schemas.microsoft.com/office/drawing/2014/main" id="{E56EEBF8-7B4A-A34A-89ED-488239F2C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1409700"/>
            <a:ext cx="23304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Organ System</a:t>
            </a:r>
          </a:p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Composed of several organs</a:t>
            </a:r>
          </a:p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working together</a:t>
            </a:r>
          </a:p>
        </p:txBody>
      </p:sp>
      <p:sp>
        <p:nvSpPr>
          <p:cNvPr id="37896" name="Rectangle 39">
            <a:extLst>
              <a:ext uri="{FF2B5EF4-FFF2-40B4-BE49-F238E27FC236}">
                <a16:creationId xmlns:a16="http://schemas.microsoft.com/office/drawing/2014/main" id="{88DEAF46-190D-D54C-A5FF-8EED946A2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527050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Organism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An individual; complex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individuals contain organ systems</a:t>
            </a:r>
          </a:p>
        </p:txBody>
      </p:sp>
      <p:sp>
        <p:nvSpPr>
          <p:cNvPr id="37897" name="TextBox 24">
            <a:extLst>
              <a:ext uri="{FF2B5EF4-FFF2-40B4-BE49-F238E27FC236}">
                <a16:creationId xmlns:a16="http://schemas.microsoft.com/office/drawing/2014/main" id="{0E8C40EC-AC61-0347-AF06-BDE991409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141289"/>
            <a:ext cx="61785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Copyright © The McGraw-Hill Companies, Inc. Permission required for reproduction or display.</a:t>
            </a:r>
          </a:p>
        </p:txBody>
      </p:sp>
      <p:sp>
        <p:nvSpPr>
          <p:cNvPr id="12" name="Text Box 748">
            <a:extLst>
              <a:ext uri="{FF2B5EF4-FFF2-40B4-BE49-F238E27FC236}">
                <a16:creationId xmlns:a16="http://schemas.microsoft.com/office/drawing/2014/main" id="{5DB655CB-9E9B-0943-9B3A-8A3557264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476" y="5754689"/>
            <a:ext cx="424155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>
                <a:latin typeface="+mj-lt"/>
              </a:rPr>
              <a:t>oxygen</a:t>
            </a:r>
          </a:p>
        </p:txBody>
      </p:sp>
      <p:sp>
        <p:nvSpPr>
          <p:cNvPr id="13" name="Text Box 749">
            <a:extLst>
              <a:ext uri="{FF2B5EF4-FFF2-40B4-BE49-F238E27FC236}">
                <a16:creationId xmlns:a16="http://schemas.microsoft.com/office/drawing/2014/main" id="{4CC52E9A-4EF6-C54F-BF76-95E2A655E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075" y="4851401"/>
            <a:ext cx="673100" cy="138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methane</a:t>
            </a:r>
          </a:p>
        </p:txBody>
      </p:sp>
      <p:sp>
        <p:nvSpPr>
          <p:cNvPr id="14" name="Text Box 750">
            <a:extLst>
              <a:ext uri="{FF2B5EF4-FFF2-40B4-BE49-F238E27FC236}">
                <a16:creationId xmlns:a16="http://schemas.microsoft.com/office/drawing/2014/main" id="{399F1E65-C70F-BC4F-BB5F-A903F1ECC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5476" y="4035426"/>
            <a:ext cx="513923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plant cell</a:t>
            </a:r>
          </a:p>
        </p:txBody>
      </p:sp>
      <p:sp>
        <p:nvSpPr>
          <p:cNvPr id="15" name="Text Box 751">
            <a:extLst>
              <a:ext uri="{FF2B5EF4-FFF2-40B4-BE49-F238E27FC236}">
                <a16:creationId xmlns:a16="http://schemas.microsoft.com/office/drawing/2014/main" id="{504E932B-F992-144F-BB22-1BDBDB905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976" y="3665539"/>
            <a:ext cx="562013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leaf tissue</a:t>
            </a:r>
          </a:p>
        </p:txBody>
      </p:sp>
      <p:sp>
        <p:nvSpPr>
          <p:cNvPr id="16" name="Text Box 752">
            <a:extLst>
              <a:ext uri="{FF2B5EF4-FFF2-40B4-BE49-F238E27FC236}">
                <a16:creationId xmlns:a16="http://schemas.microsoft.com/office/drawing/2014/main" id="{9FAF3EA1-4D3C-2A4C-82C1-3816075B0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14" y="3981451"/>
            <a:ext cx="542777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nerve cell</a:t>
            </a:r>
          </a:p>
        </p:txBody>
      </p:sp>
      <p:sp>
        <p:nvSpPr>
          <p:cNvPr id="17" name="Text Box 753">
            <a:extLst>
              <a:ext uri="{FF2B5EF4-FFF2-40B4-BE49-F238E27FC236}">
                <a16:creationId xmlns:a16="http://schemas.microsoft.com/office/drawing/2014/main" id="{8F316E39-3D63-934E-9FD9-9B2D4AF2F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0" y="3651251"/>
            <a:ext cx="762388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nervous tissue</a:t>
            </a:r>
          </a:p>
        </p:txBody>
      </p:sp>
      <p:sp>
        <p:nvSpPr>
          <p:cNvPr id="18" name="Text Box 754">
            <a:extLst>
              <a:ext uri="{FF2B5EF4-FFF2-40B4-BE49-F238E27FC236}">
                <a16:creationId xmlns:a16="http://schemas.microsoft.com/office/drawing/2014/main" id="{A2597473-3D64-104B-A46F-2CDE35371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163" y="2347914"/>
            <a:ext cx="384080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leaves</a:t>
            </a:r>
          </a:p>
        </p:txBody>
      </p:sp>
      <p:sp>
        <p:nvSpPr>
          <p:cNvPr id="19" name="Text Box 755">
            <a:extLst>
              <a:ext uri="{FF2B5EF4-FFF2-40B4-BE49-F238E27FC236}">
                <a16:creationId xmlns:a16="http://schemas.microsoft.com/office/drawing/2014/main" id="{915728A8-6521-5141-8815-AB085A22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13" y="2400301"/>
            <a:ext cx="512320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the brain</a:t>
            </a:r>
          </a:p>
        </p:txBody>
      </p:sp>
      <p:sp>
        <p:nvSpPr>
          <p:cNvPr id="20" name="Text Box 756">
            <a:extLst>
              <a:ext uri="{FF2B5EF4-FFF2-40B4-BE49-F238E27FC236}">
                <a16:creationId xmlns:a16="http://schemas.microsoft.com/office/drawing/2014/main" id="{31227E1D-36F9-9242-BB1B-EAE778834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4351" y="1444626"/>
            <a:ext cx="420949" cy="2769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shoot</a:t>
            </a:r>
          </a:p>
          <a:p>
            <a:pPr eaLnBrk="1" hangingPunct="1">
              <a:defRPr/>
            </a:pPr>
            <a:r>
              <a:rPr lang="en-US" sz="900" b="1" dirty="0">
                <a:latin typeface="+mj-lt"/>
              </a:rPr>
              <a:t>system</a:t>
            </a:r>
          </a:p>
        </p:txBody>
      </p:sp>
      <p:sp>
        <p:nvSpPr>
          <p:cNvPr id="21" name="Text Box 757">
            <a:extLst>
              <a:ext uri="{FF2B5EF4-FFF2-40B4-BE49-F238E27FC236}">
                <a16:creationId xmlns:a16="http://schemas.microsoft.com/office/drawing/2014/main" id="{239A90CC-4A9E-7848-A2A9-A04D20E2D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328" y="1417639"/>
            <a:ext cx="465832" cy="2769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>
              <a:defRPr/>
            </a:pPr>
            <a:r>
              <a:rPr lang="en-US" sz="900" b="1" dirty="0">
                <a:latin typeface="+mj-lt"/>
              </a:rPr>
              <a:t>nervous</a:t>
            </a:r>
          </a:p>
          <a:p>
            <a:pPr algn="ctr" eaLnBrk="1" hangingPunct="1">
              <a:defRPr/>
            </a:pPr>
            <a:r>
              <a:rPr lang="en-US" sz="900" b="1" dirty="0">
                <a:latin typeface="+mj-lt"/>
              </a:rPr>
              <a:t>system</a:t>
            </a:r>
          </a:p>
        </p:txBody>
      </p:sp>
      <p:sp>
        <p:nvSpPr>
          <p:cNvPr id="22" name="Text Box 758">
            <a:extLst>
              <a:ext uri="{FF2B5EF4-FFF2-40B4-BE49-F238E27FC236}">
                <a16:creationId xmlns:a16="http://schemas.microsoft.com/office/drawing/2014/main" id="{824C065C-2C47-A049-A7E5-C84ACA04C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1" y="547689"/>
            <a:ext cx="286297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tree</a:t>
            </a:r>
          </a:p>
        </p:txBody>
      </p:sp>
      <p:sp>
        <p:nvSpPr>
          <p:cNvPr id="23" name="Text Box 759">
            <a:extLst>
              <a:ext uri="{FF2B5EF4-FFF2-40B4-BE49-F238E27FC236}">
                <a16:creationId xmlns:a16="http://schemas.microsoft.com/office/drawing/2014/main" id="{A809F0FF-DAC5-A74C-8EEA-5E2BCA49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76" y="522289"/>
            <a:ext cx="504305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elephant</a:t>
            </a:r>
          </a:p>
        </p:txBody>
      </p:sp>
    </p:spTree>
    <p:extLst>
      <p:ext uri="{BB962C8B-B14F-4D97-AF65-F5344CB8AC3E}">
        <p14:creationId xmlns:p14="http://schemas.microsoft.com/office/powerpoint/2010/main" val="146180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1" descr="mad2543X_01_02_08">
            <a:extLst>
              <a:ext uri="{FF2B5EF4-FFF2-40B4-BE49-F238E27FC236}">
                <a16:creationId xmlns:a16="http://schemas.microsoft.com/office/drawing/2014/main" id="{C100EBF7-2249-FE44-A65F-74F086FF2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9" y="125414"/>
            <a:ext cx="7629525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39">
            <a:extLst>
              <a:ext uri="{FF2B5EF4-FFF2-40B4-BE49-F238E27FC236}">
                <a16:creationId xmlns:a16="http://schemas.microsoft.com/office/drawing/2014/main" id="{BCDF20ED-C299-124F-932B-2FCDC557E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6099175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Atom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Smallest unit of an element composed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of electrons, protons, and neutrons</a:t>
            </a:r>
          </a:p>
        </p:txBody>
      </p:sp>
      <p:sp>
        <p:nvSpPr>
          <p:cNvPr id="38915" name="Rectangle 39">
            <a:extLst>
              <a:ext uri="{FF2B5EF4-FFF2-40B4-BE49-F238E27FC236}">
                <a16:creationId xmlns:a16="http://schemas.microsoft.com/office/drawing/2014/main" id="{A6818176-6ACF-1F40-80AC-D4F486D3E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5240338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Molecule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Union of two or more atoms of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the same or different elements</a:t>
            </a:r>
          </a:p>
        </p:txBody>
      </p:sp>
      <p:sp>
        <p:nvSpPr>
          <p:cNvPr id="38916" name="Rectangle 39">
            <a:extLst>
              <a:ext uri="{FF2B5EF4-FFF2-40B4-BE49-F238E27FC236}">
                <a16:creationId xmlns:a16="http://schemas.microsoft.com/office/drawing/2014/main" id="{4C212982-F9A7-7C4A-91D2-EA47995C4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4392613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Cell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The structural and functional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unit of all living things</a:t>
            </a:r>
          </a:p>
        </p:txBody>
      </p:sp>
      <p:sp>
        <p:nvSpPr>
          <p:cNvPr id="38917" name="Rectangle 39">
            <a:extLst>
              <a:ext uri="{FF2B5EF4-FFF2-40B4-BE49-F238E27FC236}">
                <a16:creationId xmlns:a16="http://schemas.microsoft.com/office/drawing/2014/main" id="{49B9CFD0-C91D-F443-9C39-F260AA7ED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3532188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Tissue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A group of cells with a common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structure and function</a:t>
            </a:r>
          </a:p>
        </p:txBody>
      </p:sp>
      <p:sp>
        <p:nvSpPr>
          <p:cNvPr id="38918" name="Rectangle 39">
            <a:extLst>
              <a:ext uri="{FF2B5EF4-FFF2-40B4-BE49-F238E27FC236}">
                <a16:creationId xmlns:a16="http://schemas.microsoft.com/office/drawing/2014/main" id="{068AE3D5-D188-A34A-B6B4-30EE9C65B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2779713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Organ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Composed of tissues functioning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together for a specific task</a:t>
            </a:r>
          </a:p>
        </p:txBody>
      </p:sp>
      <p:sp>
        <p:nvSpPr>
          <p:cNvPr id="38919" name="Rectangle 39">
            <a:extLst>
              <a:ext uri="{FF2B5EF4-FFF2-40B4-BE49-F238E27FC236}">
                <a16:creationId xmlns:a16="http://schemas.microsoft.com/office/drawing/2014/main" id="{2BFCEEC6-8A00-2D44-806F-C2F8610A1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1976438"/>
            <a:ext cx="23304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Organ System</a:t>
            </a:r>
          </a:p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Composed of several organs</a:t>
            </a:r>
          </a:p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working together</a:t>
            </a:r>
          </a:p>
        </p:txBody>
      </p:sp>
      <p:sp>
        <p:nvSpPr>
          <p:cNvPr id="38920" name="Rectangle 39">
            <a:extLst>
              <a:ext uri="{FF2B5EF4-FFF2-40B4-BE49-F238E27FC236}">
                <a16:creationId xmlns:a16="http://schemas.microsoft.com/office/drawing/2014/main" id="{B22AB937-254A-A943-862D-C289613C1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1171575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Organism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An individual; complex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individuals contain organ systems</a:t>
            </a:r>
          </a:p>
        </p:txBody>
      </p:sp>
      <p:sp>
        <p:nvSpPr>
          <p:cNvPr id="38921" name="Rectangle 39">
            <a:extLst>
              <a:ext uri="{FF2B5EF4-FFF2-40B4-BE49-F238E27FC236}">
                <a16:creationId xmlns:a16="http://schemas.microsoft.com/office/drawing/2014/main" id="{352DF8A7-7442-C34E-BA24-1BE17DE98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354013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Population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Organisms of the same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species in a particular area</a:t>
            </a:r>
          </a:p>
        </p:txBody>
      </p:sp>
      <p:sp>
        <p:nvSpPr>
          <p:cNvPr id="38922" name="TextBox 24">
            <a:extLst>
              <a:ext uri="{FF2B5EF4-FFF2-40B4-BE49-F238E27FC236}">
                <a16:creationId xmlns:a16="http://schemas.microsoft.com/office/drawing/2014/main" id="{602A019A-74CC-8847-AE29-9AE5DB7A5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-9525"/>
            <a:ext cx="61785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Copyright © The McGraw-Hill Companies, Inc. Permission required for reproduction or display.</a:t>
            </a:r>
          </a:p>
        </p:txBody>
      </p:sp>
      <p:sp>
        <p:nvSpPr>
          <p:cNvPr id="13" name="Text Box 748">
            <a:extLst>
              <a:ext uri="{FF2B5EF4-FFF2-40B4-BE49-F238E27FC236}">
                <a16:creationId xmlns:a16="http://schemas.microsoft.com/office/drawing/2014/main" id="{9D3CCFC7-7E2F-0546-9ECB-C3EC77C9D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4" y="5962651"/>
            <a:ext cx="424155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>
                <a:latin typeface="+mj-lt"/>
              </a:rPr>
              <a:t>oxygen</a:t>
            </a:r>
          </a:p>
        </p:txBody>
      </p:sp>
      <p:sp>
        <p:nvSpPr>
          <p:cNvPr id="14" name="Text Box 749">
            <a:extLst>
              <a:ext uri="{FF2B5EF4-FFF2-40B4-BE49-F238E27FC236}">
                <a16:creationId xmlns:a16="http://schemas.microsoft.com/office/drawing/2014/main" id="{A13F52F9-EE2E-C144-9C5C-D6FCAA93B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75" y="5199063"/>
            <a:ext cx="673100" cy="138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methane</a:t>
            </a:r>
          </a:p>
        </p:txBody>
      </p:sp>
      <p:sp>
        <p:nvSpPr>
          <p:cNvPr id="15" name="Text Box 750">
            <a:extLst>
              <a:ext uri="{FF2B5EF4-FFF2-40B4-BE49-F238E27FC236}">
                <a16:creationId xmlns:a16="http://schemas.microsoft.com/office/drawing/2014/main" id="{1011E3D9-A7B2-4143-A899-8BC1DAA2C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7189" y="4338639"/>
            <a:ext cx="513923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plant cell</a:t>
            </a:r>
          </a:p>
        </p:txBody>
      </p:sp>
      <p:sp>
        <p:nvSpPr>
          <p:cNvPr id="16" name="Text Box 751">
            <a:extLst>
              <a:ext uri="{FF2B5EF4-FFF2-40B4-BE49-F238E27FC236}">
                <a16:creationId xmlns:a16="http://schemas.microsoft.com/office/drawing/2014/main" id="{F89C6C42-3B91-2248-854E-CBF3692B8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864" y="4084639"/>
            <a:ext cx="562013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leaf tissue</a:t>
            </a:r>
          </a:p>
        </p:txBody>
      </p:sp>
      <p:sp>
        <p:nvSpPr>
          <p:cNvPr id="17" name="Text Box 752">
            <a:extLst>
              <a:ext uri="{FF2B5EF4-FFF2-40B4-BE49-F238E27FC236}">
                <a16:creationId xmlns:a16="http://schemas.microsoft.com/office/drawing/2014/main" id="{2C19D644-66E6-554D-A3D2-8BB40DE05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9" y="4319589"/>
            <a:ext cx="542777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nerve cell</a:t>
            </a:r>
          </a:p>
        </p:txBody>
      </p:sp>
      <p:sp>
        <p:nvSpPr>
          <p:cNvPr id="18" name="Text Box 753">
            <a:extLst>
              <a:ext uri="{FF2B5EF4-FFF2-40B4-BE49-F238E27FC236}">
                <a16:creationId xmlns:a16="http://schemas.microsoft.com/office/drawing/2014/main" id="{E2728039-0C46-3841-BC69-F64D95FF8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4040189"/>
            <a:ext cx="762388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nervous tissue</a:t>
            </a:r>
          </a:p>
        </p:txBody>
      </p:sp>
      <p:sp>
        <p:nvSpPr>
          <p:cNvPr id="19" name="Text Box 754">
            <a:extLst>
              <a:ext uri="{FF2B5EF4-FFF2-40B4-BE49-F238E27FC236}">
                <a16:creationId xmlns:a16="http://schemas.microsoft.com/office/drawing/2014/main" id="{1373C40E-7DC8-F148-9DAB-F15835F5A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2847976"/>
            <a:ext cx="384080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leaves</a:t>
            </a:r>
          </a:p>
        </p:txBody>
      </p:sp>
      <p:sp>
        <p:nvSpPr>
          <p:cNvPr id="20" name="Text Box 755">
            <a:extLst>
              <a:ext uri="{FF2B5EF4-FFF2-40B4-BE49-F238E27FC236}">
                <a16:creationId xmlns:a16="http://schemas.microsoft.com/office/drawing/2014/main" id="{42B4F6F5-BB3E-BA40-B3F2-3AB8A668C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2847976"/>
            <a:ext cx="512320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the brain</a:t>
            </a:r>
          </a:p>
        </p:txBody>
      </p:sp>
      <p:sp>
        <p:nvSpPr>
          <p:cNvPr id="21" name="Text Box 756">
            <a:extLst>
              <a:ext uri="{FF2B5EF4-FFF2-40B4-BE49-F238E27FC236}">
                <a16:creationId xmlns:a16="http://schemas.microsoft.com/office/drawing/2014/main" id="{5C353BD0-7F92-4B4B-BB5B-C9623864F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0989" y="2014539"/>
            <a:ext cx="420949" cy="2769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shoot</a:t>
            </a:r>
          </a:p>
          <a:p>
            <a:pPr eaLnBrk="1" hangingPunct="1">
              <a:defRPr/>
            </a:pPr>
            <a:r>
              <a:rPr lang="en-US" sz="900" b="1" dirty="0">
                <a:latin typeface="+mj-lt"/>
              </a:rPr>
              <a:t>system</a:t>
            </a:r>
          </a:p>
        </p:txBody>
      </p:sp>
      <p:sp>
        <p:nvSpPr>
          <p:cNvPr id="22" name="Text Box 757">
            <a:extLst>
              <a:ext uri="{FF2B5EF4-FFF2-40B4-BE49-F238E27FC236}">
                <a16:creationId xmlns:a16="http://schemas.microsoft.com/office/drawing/2014/main" id="{4976B048-B1A0-364C-AAD6-8C74BB369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997" y="1960564"/>
            <a:ext cx="465833" cy="2769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>
              <a:defRPr/>
            </a:pPr>
            <a:r>
              <a:rPr lang="en-US" sz="900" b="1" dirty="0">
                <a:latin typeface="+mj-lt"/>
              </a:rPr>
              <a:t>nervous</a:t>
            </a:r>
          </a:p>
          <a:p>
            <a:pPr algn="ctr" eaLnBrk="1" hangingPunct="1">
              <a:defRPr/>
            </a:pPr>
            <a:r>
              <a:rPr lang="en-US" sz="900" b="1" dirty="0">
                <a:latin typeface="+mj-lt"/>
              </a:rPr>
              <a:t>system</a:t>
            </a:r>
          </a:p>
        </p:txBody>
      </p:sp>
      <p:sp>
        <p:nvSpPr>
          <p:cNvPr id="23" name="Text Box 758">
            <a:extLst>
              <a:ext uri="{FF2B5EF4-FFF2-40B4-BE49-F238E27FC236}">
                <a16:creationId xmlns:a16="http://schemas.microsoft.com/office/drawing/2014/main" id="{F4EBDF10-D819-CF46-B998-1193A1D85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3201" y="1122364"/>
            <a:ext cx="286297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tree</a:t>
            </a:r>
          </a:p>
        </p:txBody>
      </p:sp>
      <p:sp>
        <p:nvSpPr>
          <p:cNvPr id="24" name="Text Box 759">
            <a:extLst>
              <a:ext uri="{FF2B5EF4-FFF2-40B4-BE49-F238E27FC236}">
                <a16:creationId xmlns:a16="http://schemas.microsoft.com/office/drawing/2014/main" id="{EA3105ED-A9F5-7F4E-B7F1-6F049E0A4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6" y="1181101"/>
            <a:ext cx="504305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elephant</a:t>
            </a:r>
          </a:p>
        </p:txBody>
      </p:sp>
    </p:spTree>
    <p:extLst>
      <p:ext uri="{BB962C8B-B14F-4D97-AF65-F5344CB8AC3E}">
        <p14:creationId xmlns:p14="http://schemas.microsoft.com/office/powerpoint/2010/main" val="395614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2" descr="mad2543X_01_02_09">
            <a:extLst>
              <a:ext uri="{FF2B5EF4-FFF2-40B4-BE49-F238E27FC236}">
                <a16:creationId xmlns:a16="http://schemas.microsoft.com/office/drawing/2014/main" id="{BE9FA648-37BE-7E4A-8753-93BAEF43C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9" y="204789"/>
            <a:ext cx="6702425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39">
            <a:extLst>
              <a:ext uri="{FF2B5EF4-FFF2-40B4-BE49-F238E27FC236}">
                <a16:creationId xmlns:a16="http://schemas.microsoft.com/office/drawing/2014/main" id="{48704717-CB60-744B-9F91-C2575E3FB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25" y="6169026"/>
            <a:ext cx="233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Atom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Smallest unit of an element composed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of electrons, protons, and neutrons</a:t>
            </a:r>
          </a:p>
        </p:txBody>
      </p:sp>
      <p:sp>
        <p:nvSpPr>
          <p:cNvPr id="39939" name="Rectangle 39">
            <a:extLst>
              <a:ext uri="{FF2B5EF4-FFF2-40B4-BE49-F238E27FC236}">
                <a16:creationId xmlns:a16="http://schemas.microsoft.com/office/drawing/2014/main" id="{B35D68E3-6F8C-0A4A-8E70-B130AA70D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5435601"/>
            <a:ext cx="233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Molecule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Union of two or more atoms of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the same or different elements</a:t>
            </a:r>
          </a:p>
        </p:txBody>
      </p:sp>
      <p:sp>
        <p:nvSpPr>
          <p:cNvPr id="39940" name="Rectangle 39">
            <a:extLst>
              <a:ext uri="{FF2B5EF4-FFF2-40B4-BE49-F238E27FC236}">
                <a16:creationId xmlns:a16="http://schemas.microsoft.com/office/drawing/2014/main" id="{AA59E04E-2469-7545-9F61-4A99D9DBC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4665663"/>
            <a:ext cx="233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Cell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The structural and functional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unit of all living things</a:t>
            </a:r>
          </a:p>
        </p:txBody>
      </p:sp>
      <p:sp>
        <p:nvSpPr>
          <p:cNvPr id="39941" name="Rectangle 39">
            <a:extLst>
              <a:ext uri="{FF2B5EF4-FFF2-40B4-BE49-F238E27FC236}">
                <a16:creationId xmlns:a16="http://schemas.microsoft.com/office/drawing/2014/main" id="{9E5E170C-E07B-6540-A61D-184E3D110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3938588"/>
            <a:ext cx="233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Tissue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A group of cells with a common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structure and function</a:t>
            </a:r>
          </a:p>
        </p:txBody>
      </p:sp>
      <p:sp>
        <p:nvSpPr>
          <p:cNvPr id="39942" name="Rectangle 39">
            <a:extLst>
              <a:ext uri="{FF2B5EF4-FFF2-40B4-BE49-F238E27FC236}">
                <a16:creationId xmlns:a16="http://schemas.microsoft.com/office/drawing/2014/main" id="{78BA1DA5-5B30-A44F-A249-C6A314F36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3252788"/>
            <a:ext cx="233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Organ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Composed of tissues functioning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together for a specific task</a:t>
            </a:r>
          </a:p>
        </p:txBody>
      </p:sp>
      <p:sp>
        <p:nvSpPr>
          <p:cNvPr id="39943" name="Rectangle 39">
            <a:extLst>
              <a:ext uri="{FF2B5EF4-FFF2-40B4-BE49-F238E27FC236}">
                <a16:creationId xmlns:a16="http://schemas.microsoft.com/office/drawing/2014/main" id="{666BE504-5963-9444-884F-04BD6223A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2557463"/>
            <a:ext cx="23304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Organ System</a:t>
            </a:r>
          </a:p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Composed of several organs</a:t>
            </a:r>
          </a:p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working together</a:t>
            </a:r>
          </a:p>
        </p:txBody>
      </p:sp>
      <p:sp>
        <p:nvSpPr>
          <p:cNvPr id="39944" name="Rectangle 39">
            <a:extLst>
              <a:ext uri="{FF2B5EF4-FFF2-40B4-BE49-F238E27FC236}">
                <a16:creationId xmlns:a16="http://schemas.microsoft.com/office/drawing/2014/main" id="{BB71A984-D6B9-EF4A-BDB3-A0FD93EB9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841501"/>
            <a:ext cx="233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Organism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An individual; complex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individuals contain organ systems</a:t>
            </a:r>
          </a:p>
        </p:txBody>
      </p:sp>
      <p:sp>
        <p:nvSpPr>
          <p:cNvPr id="39945" name="Rectangle 39">
            <a:extLst>
              <a:ext uri="{FF2B5EF4-FFF2-40B4-BE49-F238E27FC236}">
                <a16:creationId xmlns:a16="http://schemas.microsoft.com/office/drawing/2014/main" id="{7C11CC08-7FBC-5B4B-84D7-82D12D621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136651"/>
            <a:ext cx="233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Population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Organisms of the same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species in a particular area</a:t>
            </a:r>
          </a:p>
        </p:txBody>
      </p:sp>
      <p:sp>
        <p:nvSpPr>
          <p:cNvPr id="39946" name="Rectangle 39">
            <a:extLst>
              <a:ext uri="{FF2B5EF4-FFF2-40B4-BE49-F238E27FC236}">
                <a16:creationId xmlns:a16="http://schemas.microsoft.com/office/drawing/2014/main" id="{75E9E044-586E-2B47-AC46-A6492A1EB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341313"/>
            <a:ext cx="23304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Community</a:t>
            </a:r>
            <a:br>
              <a:rPr lang="en-US" altLang="en-US" sz="800" b="1">
                <a:solidFill>
                  <a:srgbClr val="000000"/>
                </a:solidFill>
              </a:rPr>
            </a:br>
            <a:r>
              <a:rPr lang="en-US" altLang="en-US" sz="800" b="1">
                <a:solidFill>
                  <a:srgbClr val="000000"/>
                </a:solidFill>
              </a:rPr>
              <a:t>Interacting populations in a</a:t>
            </a:r>
          </a:p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particular area</a:t>
            </a:r>
          </a:p>
        </p:txBody>
      </p:sp>
      <p:sp>
        <p:nvSpPr>
          <p:cNvPr id="39947" name="TextBox 24">
            <a:extLst>
              <a:ext uri="{FF2B5EF4-FFF2-40B4-BE49-F238E27FC236}">
                <a16:creationId xmlns:a16="http://schemas.microsoft.com/office/drawing/2014/main" id="{E8972A13-E209-F94A-9DB5-BDFEAD32F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34925"/>
            <a:ext cx="61785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Copyright © The McGraw-Hill Companies, Inc. Permission required for reproduction or display.</a:t>
            </a:r>
          </a:p>
        </p:txBody>
      </p:sp>
      <p:sp>
        <p:nvSpPr>
          <p:cNvPr id="14" name="Text Box 748">
            <a:extLst>
              <a:ext uri="{FF2B5EF4-FFF2-40B4-BE49-F238E27FC236}">
                <a16:creationId xmlns:a16="http://schemas.microsoft.com/office/drawing/2014/main" id="{1B158A58-7773-764B-9ACD-31DEF7A07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1" y="6051551"/>
            <a:ext cx="385683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oxygen</a:t>
            </a:r>
          </a:p>
        </p:txBody>
      </p:sp>
      <p:sp>
        <p:nvSpPr>
          <p:cNvPr id="15" name="Text Box 749">
            <a:extLst>
              <a:ext uri="{FF2B5EF4-FFF2-40B4-BE49-F238E27FC236}">
                <a16:creationId xmlns:a16="http://schemas.microsoft.com/office/drawing/2014/main" id="{DCE7AA0B-FA54-7049-9E45-5AC67FBA4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139" y="5351464"/>
            <a:ext cx="515937" cy="123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latin typeface="+mj-lt"/>
              </a:rPr>
              <a:t>methane</a:t>
            </a:r>
          </a:p>
        </p:txBody>
      </p:sp>
      <p:sp>
        <p:nvSpPr>
          <p:cNvPr id="16" name="Text Box 750">
            <a:extLst>
              <a:ext uri="{FF2B5EF4-FFF2-40B4-BE49-F238E27FC236}">
                <a16:creationId xmlns:a16="http://schemas.microsoft.com/office/drawing/2014/main" id="{69B7765E-7383-974E-8224-41B52F037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3964" y="4694239"/>
            <a:ext cx="465833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latin typeface="+mj-lt"/>
              </a:rPr>
              <a:t>plant cell</a:t>
            </a:r>
          </a:p>
        </p:txBody>
      </p:sp>
      <p:sp>
        <p:nvSpPr>
          <p:cNvPr id="17" name="Text Box 751">
            <a:extLst>
              <a:ext uri="{FF2B5EF4-FFF2-40B4-BE49-F238E27FC236}">
                <a16:creationId xmlns:a16="http://schemas.microsoft.com/office/drawing/2014/main" id="{479507AF-38B2-E440-A6B1-44F7A9B49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138" y="4384676"/>
            <a:ext cx="509114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latin typeface="+mj-lt"/>
              </a:rPr>
              <a:t>leaf tissue</a:t>
            </a:r>
          </a:p>
        </p:txBody>
      </p:sp>
      <p:sp>
        <p:nvSpPr>
          <p:cNvPr id="18" name="Text Box 752">
            <a:extLst>
              <a:ext uri="{FF2B5EF4-FFF2-40B4-BE49-F238E27FC236}">
                <a16:creationId xmlns:a16="http://schemas.microsoft.com/office/drawing/2014/main" id="{A11920C2-C2A8-874E-AE33-7A2753C5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4" y="4600576"/>
            <a:ext cx="491481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nerve cell</a:t>
            </a:r>
          </a:p>
        </p:txBody>
      </p:sp>
      <p:sp>
        <p:nvSpPr>
          <p:cNvPr id="19" name="Text Box 753">
            <a:extLst>
              <a:ext uri="{FF2B5EF4-FFF2-40B4-BE49-F238E27FC236}">
                <a16:creationId xmlns:a16="http://schemas.microsoft.com/office/drawing/2014/main" id="{0586F9CE-1002-C843-A03F-A291DFE7B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4384676"/>
            <a:ext cx="687048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nervous tissue</a:t>
            </a:r>
          </a:p>
        </p:txBody>
      </p:sp>
      <p:sp>
        <p:nvSpPr>
          <p:cNvPr id="20" name="Text Box 754">
            <a:extLst>
              <a:ext uri="{FF2B5EF4-FFF2-40B4-BE49-F238E27FC236}">
                <a16:creationId xmlns:a16="http://schemas.microsoft.com/office/drawing/2014/main" id="{275131B6-E7F9-4746-8ED1-B048AE7F4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739" y="3276601"/>
            <a:ext cx="350417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latin typeface="+mj-lt"/>
              </a:rPr>
              <a:t>leaves</a:t>
            </a:r>
          </a:p>
        </p:txBody>
      </p:sp>
      <p:sp>
        <p:nvSpPr>
          <p:cNvPr id="21" name="Text Box 755">
            <a:extLst>
              <a:ext uri="{FF2B5EF4-FFF2-40B4-BE49-F238E27FC236}">
                <a16:creationId xmlns:a16="http://schemas.microsoft.com/office/drawing/2014/main" id="{A3411676-1FC4-294B-BF30-FF0828EE0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239" y="3409951"/>
            <a:ext cx="465833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latin typeface="+mj-lt"/>
              </a:rPr>
              <a:t>the brain</a:t>
            </a:r>
          </a:p>
        </p:txBody>
      </p:sp>
      <p:sp>
        <p:nvSpPr>
          <p:cNvPr id="22" name="Text Box 756">
            <a:extLst>
              <a:ext uri="{FF2B5EF4-FFF2-40B4-BE49-F238E27FC236}">
                <a16:creationId xmlns:a16="http://schemas.microsoft.com/office/drawing/2014/main" id="{1A69F6BE-2F4A-7345-A8E5-946ED79F3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8400" y="2546351"/>
            <a:ext cx="384080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latin typeface="+mj-lt"/>
              </a:rPr>
              <a:t>shoot</a:t>
            </a:r>
          </a:p>
          <a:p>
            <a:pPr eaLnBrk="1" hangingPunct="1">
              <a:defRPr/>
            </a:pPr>
            <a:r>
              <a:rPr lang="en-US" sz="800" b="1" dirty="0">
                <a:latin typeface="+mj-lt"/>
              </a:rPr>
              <a:t>system</a:t>
            </a:r>
          </a:p>
        </p:txBody>
      </p:sp>
      <p:sp>
        <p:nvSpPr>
          <p:cNvPr id="23" name="Text Box 757">
            <a:extLst>
              <a:ext uri="{FF2B5EF4-FFF2-40B4-BE49-F238E27FC236}">
                <a16:creationId xmlns:a16="http://schemas.microsoft.com/office/drawing/2014/main" id="{FE87A43F-90E8-744E-82F9-60A39D1D6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243" y="2505076"/>
            <a:ext cx="422552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>
              <a:defRPr/>
            </a:pPr>
            <a:r>
              <a:rPr lang="en-US" sz="800" b="1">
                <a:latin typeface="+mj-lt"/>
              </a:rPr>
              <a:t>nervous</a:t>
            </a:r>
          </a:p>
          <a:p>
            <a:pPr algn="ctr" eaLnBrk="1" hangingPunct="1">
              <a:defRPr/>
            </a:pPr>
            <a:r>
              <a:rPr lang="en-US" sz="800" b="1">
                <a:latin typeface="+mj-lt"/>
              </a:rPr>
              <a:t>system</a:t>
            </a:r>
          </a:p>
        </p:txBody>
      </p:sp>
      <p:sp>
        <p:nvSpPr>
          <p:cNvPr id="24" name="Text Box 758">
            <a:extLst>
              <a:ext uri="{FF2B5EF4-FFF2-40B4-BE49-F238E27FC236}">
                <a16:creationId xmlns:a16="http://schemas.microsoft.com/office/drawing/2014/main" id="{DC11DDD5-0841-4243-BE3B-CAA3D7719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1" y="1905001"/>
            <a:ext cx="263855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latin typeface="+mj-lt"/>
              </a:rPr>
              <a:t>tree</a:t>
            </a:r>
          </a:p>
        </p:txBody>
      </p:sp>
      <p:sp>
        <p:nvSpPr>
          <p:cNvPr id="25" name="Text Box 759">
            <a:extLst>
              <a:ext uri="{FF2B5EF4-FFF2-40B4-BE49-F238E27FC236}">
                <a16:creationId xmlns:a16="http://schemas.microsoft.com/office/drawing/2014/main" id="{17C66529-EE44-7743-8769-3E467A57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3" y="1801814"/>
            <a:ext cx="457818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latin typeface="+mj-lt"/>
              </a:rPr>
              <a:t>elephant</a:t>
            </a:r>
          </a:p>
        </p:txBody>
      </p:sp>
    </p:spTree>
    <p:extLst>
      <p:ext uri="{BB962C8B-B14F-4D97-AF65-F5344CB8AC3E}">
        <p14:creationId xmlns:p14="http://schemas.microsoft.com/office/powerpoint/2010/main" val="1448166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3" descr="mad2543X_01_02_10">
            <a:extLst>
              <a:ext uri="{FF2B5EF4-FFF2-40B4-BE49-F238E27FC236}">
                <a16:creationId xmlns:a16="http://schemas.microsoft.com/office/drawing/2014/main" id="{F4E301B3-E2BE-4A4C-922C-2F8EB023E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27026"/>
            <a:ext cx="565785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39">
            <a:extLst>
              <a:ext uri="{FF2B5EF4-FFF2-40B4-BE49-F238E27FC236}">
                <a16:creationId xmlns:a16="http://schemas.microsoft.com/office/drawing/2014/main" id="{27A582AE-1996-C948-853B-264CA56E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6200776"/>
            <a:ext cx="23304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700" b="1">
                <a:solidFill>
                  <a:srgbClr val="000000"/>
                </a:solidFill>
              </a:rPr>
              <a:t>Atom</a:t>
            </a:r>
            <a:br>
              <a:rPr lang="en-US" altLang="en-US" sz="700" b="1">
                <a:solidFill>
                  <a:srgbClr val="000000"/>
                </a:solidFill>
              </a:rPr>
            </a:br>
            <a:r>
              <a:rPr lang="en-US" altLang="en-US" sz="700" b="1">
                <a:solidFill>
                  <a:srgbClr val="000000"/>
                </a:solidFill>
              </a:rPr>
              <a:t>Smallest unit of an element composed</a:t>
            </a:r>
            <a:br>
              <a:rPr lang="en-US" altLang="en-US" sz="700" b="1">
                <a:solidFill>
                  <a:srgbClr val="000000"/>
                </a:solidFill>
              </a:rPr>
            </a:br>
            <a:r>
              <a:rPr lang="en-US" altLang="en-US" sz="700" b="1">
                <a:solidFill>
                  <a:srgbClr val="000000"/>
                </a:solidFill>
              </a:rPr>
              <a:t>of electrons, protons, and neutrons</a:t>
            </a:r>
          </a:p>
        </p:txBody>
      </p:sp>
      <p:sp>
        <p:nvSpPr>
          <p:cNvPr id="40963" name="Rectangle 39">
            <a:extLst>
              <a:ext uri="{FF2B5EF4-FFF2-40B4-BE49-F238E27FC236}">
                <a16:creationId xmlns:a16="http://schemas.microsoft.com/office/drawing/2014/main" id="{B5ED8D39-C531-E84A-86B4-64F25371B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5548314"/>
            <a:ext cx="23304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700" b="1">
                <a:solidFill>
                  <a:srgbClr val="000000"/>
                </a:solidFill>
              </a:rPr>
              <a:t>Molecule</a:t>
            </a:r>
            <a:br>
              <a:rPr lang="en-US" altLang="en-US" sz="700" b="1">
                <a:solidFill>
                  <a:srgbClr val="000000"/>
                </a:solidFill>
              </a:rPr>
            </a:br>
            <a:r>
              <a:rPr lang="en-US" altLang="en-US" sz="700" b="1">
                <a:solidFill>
                  <a:srgbClr val="000000"/>
                </a:solidFill>
              </a:rPr>
              <a:t>Union of two or more atoms of</a:t>
            </a:r>
            <a:br>
              <a:rPr lang="en-US" altLang="en-US" sz="700" b="1">
                <a:solidFill>
                  <a:srgbClr val="000000"/>
                </a:solidFill>
              </a:rPr>
            </a:br>
            <a:r>
              <a:rPr lang="en-US" altLang="en-US" sz="700" b="1">
                <a:solidFill>
                  <a:srgbClr val="000000"/>
                </a:solidFill>
              </a:rPr>
              <a:t>the same or different elements</a:t>
            </a:r>
          </a:p>
        </p:txBody>
      </p:sp>
      <p:sp>
        <p:nvSpPr>
          <p:cNvPr id="40964" name="Rectangle 39">
            <a:extLst>
              <a:ext uri="{FF2B5EF4-FFF2-40B4-BE49-F238E27FC236}">
                <a16:creationId xmlns:a16="http://schemas.microsoft.com/office/drawing/2014/main" id="{5AC93642-A8DB-BB4A-9961-0D65CE5E6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4906964"/>
            <a:ext cx="23304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700" b="1">
                <a:solidFill>
                  <a:srgbClr val="000000"/>
                </a:solidFill>
              </a:rPr>
              <a:t>Cell</a:t>
            </a:r>
            <a:br>
              <a:rPr lang="en-US" altLang="en-US" sz="700" b="1">
                <a:solidFill>
                  <a:srgbClr val="000000"/>
                </a:solidFill>
              </a:rPr>
            </a:br>
            <a:r>
              <a:rPr lang="en-US" altLang="en-US" sz="700" b="1">
                <a:solidFill>
                  <a:srgbClr val="000000"/>
                </a:solidFill>
              </a:rPr>
              <a:t>The structural and functional</a:t>
            </a:r>
            <a:br>
              <a:rPr lang="en-US" altLang="en-US" sz="700" b="1">
                <a:solidFill>
                  <a:srgbClr val="000000"/>
                </a:solidFill>
              </a:rPr>
            </a:br>
            <a:r>
              <a:rPr lang="en-US" altLang="en-US" sz="700" b="1">
                <a:solidFill>
                  <a:srgbClr val="000000"/>
                </a:solidFill>
              </a:rPr>
              <a:t>unit of all living things</a:t>
            </a:r>
          </a:p>
        </p:txBody>
      </p:sp>
      <p:sp>
        <p:nvSpPr>
          <p:cNvPr id="40965" name="Rectangle 39">
            <a:extLst>
              <a:ext uri="{FF2B5EF4-FFF2-40B4-BE49-F238E27FC236}">
                <a16:creationId xmlns:a16="http://schemas.microsoft.com/office/drawing/2014/main" id="{85EC0C38-EE3D-6C4B-92CF-5046E8563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4286251"/>
            <a:ext cx="23304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700" b="1">
                <a:solidFill>
                  <a:srgbClr val="000000"/>
                </a:solidFill>
              </a:rPr>
              <a:t>Tissue</a:t>
            </a:r>
            <a:br>
              <a:rPr lang="en-US" altLang="en-US" sz="700" b="1">
                <a:solidFill>
                  <a:srgbClr val="000000"/>
                </a:solidFill>
              </a:rPr>
            </a:br>
            <a:r>
              <a:rPr lang="en-US" altLang="en-US" sz="700" b="1">
                <a:solidFill>
                  <a:srgbClr val="000000"/>
                </a:solidFill>
              </a:rPr>
              <a:t>A group of cells with a common</a:t>
            </a:r>
            <a:br>
              <a:rPr lang="en-US" altLang="en-US" sz="700" b="1">
                <a:solidFill>
                  <a:srgbClr val="000000"/>
                </a:solidFill>
              </a:rPr>
            </a:br>
            <a:r>
              <a:rPr lang="en-US" altLang="en-US" sz="700" b="1">
                <a:solidFill>
                  <a:srgbClr val="000000"/>
                </a:solidFill>
              </a:rPr>
              <a:t>structure and function</a:t>
            </a:r>
          </a:p>
        </p:txBody>
      </p:sp>
      <p:sp>
        <p:nvSpPr>
          <p:cNvPr id="40966" name="Rectangle 39">
            <a:extLst>
              <a:ext uri="{FF2B5EF4-FFF2-40B4-BE49-F238E27FC236}">
                <a16:creationId xmlns:a16="http://schemas.microsoft.com/office/drawing/2014/main" id="{19BAE476-396B-C54E-9981-6416BA849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3719514"/>
            <a:ext cx="23304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700" b="1">
                <a:solidFill>
                  <a:srgbClr val="000000"/>
                </a:solidFill>
              </a:rPr>
              <a:t>Organ</a:t>
            </a:r>
            <a:br>
              <a:rPr lang="en-US" altLang="en-US" sz="700" b="1">
                <a:solidFill>
                  <a:srgbClr val="000000"/>
                </a:solidFill>
              </a:rPr>
            </a:br>
            <a:r>
              <a:rPr lang="en-US" altLang="en-US" sz="700" b="1">
                <a:solidFill>
                  <a:srgbClr val="000000"/>
                </a:solidFill>
              </a:rPr>
              <a:t>Composed of tissues functioning</a:t>
            </a:r>
            <a:br>
              <a:rPr lang="en-US" altLang="en-US" sz="700" b="1">
                <a:solidFill>
                  <a:srgbClr val="000000"/>
                </a:solidFill>
              </a:rPr>
            </a:br>
            <a:r>
              <a:rPr lang="en-US" altLang="en-US" sz="700" b="1">
                <a:solidFill>
                  <a:srgbClr val="000000"/>
                </a:solidFill>
              </a:rPr>
              <a:t>together for a specific task</a:t>
            </a:r>
          </a:p>
        </p:txBody>
      </p:sp>
      <p:sp>
        <p:nvSpPr>
          <p:cNvPr id="40967" name="Rectangle 39">
            <a:extLst>
              <a:ext uri="{FF2B5EF4-FFF2-40B4-BE49-F238E27FC236}">
                <a16:creationId xmlns:a16="http://schemas.microsoft.com/office/drawing/2014/main" id="{7AE52F8B-885D-B645-BF46-2BBE4F492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3121025"/>
            <a:ext cx="2330450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700" b="1">
                <a:solidFill>
                  <a:srgbClr val="000000"/>
                </a:solidFill>
              </a:rPr>
              <a:t>Organ System</a:t>
            </a:r>
          </a:p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700" b="1">
                <a:solidFill>
                  <a:srgbClr val="000000"/>
                </a:solidFill>
              </a:rPr>
              <a:t>Composed of several organs</a:t>
            </a:r>
          </a:p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700" b="1">
                <a:solidFill>
                  <a:srgbClr val="000000"/>
                </a:solidFill>
              </a:rPr>
              <a:t>working together</a:t>
            </a:r>
          </a:p>
        </p:txBody>
      </p:sp>
      <p:sp>
        <p:nvSpPr>
          <p:cNvPr id="40968" name="Rectangle 39">
            <a:extLst>
              <a:ext uri="{FF2B5EF4-FFF2-40B4-BE49-F238E27FC236}">
                <a16:creationId xmlns:a16="http://schemas.microsoft.com/office/drawing/2014/main" id="{70373807-9786-5D4D-A182-2526A09BD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2522539"/>
            <a:ext cx="23304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700" b="1">
                <a:solidFill>
                  <a:srgbClr val="000000"/>
                </a:solidFill>
              </a:rPr>
              <a:t>Organism</a:t>
            </a:r>
            <a:br>
              <a:rPr lang="en-US" altLang="en-US" sz="700" b="1">
                <a:solidFill>
                  <a:srgbClr val="000000"/>
                </a:solidFill>
              </a:rPr>
            </a:br>
            <a:r>
              <a:rPr lang="en-US" altLang="en-US" sz="700" b="1">
                <a:solidFill>
                  <a:srgbClr val="000000"/>
                </a:solidFill>
              </a:rPr>
              <a:t>An individual; complex</a:t>
            </a:r>
            <a:br>
              <a:rPr lang="en-US" altLang="en-US" sz="700" b="1">
                <a:solidFill>
                  <a:srgbClr val="000000"/>
                </a:solidFill>
              </a:rPr>
            </a:br>
            <a:r>
              <a:rPr lang="en-US" altLang="en-US" sz="700" b="1">
                <a:solidFill>
                  <a:srgbClr val="000000"/>
                </a:solidFill>
              </a:rPr>
              <a:t>individuals contain organ systems</a:t>
            </a:r>
          </a:p>
        </p:txBody>
      </p:sp>
      <p:sp>
        <p:nvSpPr>
          <p:cNvPr id="40969" name="Rectangle 39">
            <a:extLst>
              <a:ext uri="{FF2B5EF4-FFF2-40B4-BE49-F238E27FC236}">
                <a16:creationId xmlns:a16="http://schemas.microsoft.com/office/drawing/2014/main" id="{6BE55504-06BE-6D4B-8404-6A19057FD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1944689"/>
            <a:ext cx="23304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700" b="1">
                <a:solidFill>
                  <a:srgbClr val="000000"/>
                </a:solidFill>
              </a:rPr>
              <a:t>Population</a:t>
            </a:r>
            <a:br>
              <a:rPr lang="en-US" altLang="en-US" sz="700" b="1">
                <a:solidFill>
                  <a:srgbClr val="000000"/>
                </a:solidFill>
              </a:rPr>
            </a:br>
            <a:r>
              <a:rPr lang="en-US" altLang="en-US" sz="700" b="1">
                <a:solidFill>
                  <a:srgbClr val="000000"/>
                </a:solidFill>
              </a:rPr>
              <a:t>Organisms of the same</a:t>
            </a:r>
            <a:br>
              <a:rPr lang="en-US" altLang="en-US" sz="700" b="1">
                <a:solidFill>
                  <a:srgbClr val="000000"/>
                </a:solidFill>
              </a:rPr>
            </a:br>
            <a:r>
              <a:rPr lang="en-US" altLang="en-US" sz="700" b="1">
                <a:solidFill>
                  <a:srgbClr val="000000"/>
                </a:solidFill>
              </a:rPr>
              <a:t>species in a particular area</a:t>
            </a:r>
          </a:p>
        </p:txBody>
      </p:sp>
      <p:sp>
        <p:nvSpPr>
          <p:cNvPr id="40970" name="Rectangle 39">
            <a:extLst>
              <a:ext uri="{FF2B5EF4-FFF2-40B4-BE49-F238E27FC236}">
                <a16:creationId xmlns:a16="http://schemas.microsoft.com/office/drawing/2014/main" id="{30ADE88E-7AAC-494A-A19C-3506FAF1B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1312863"/>
            <a:ext cx="2330450" cy="3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700" b="1">
                <a:solidFill>
                  <a:srgbClr val="000000"/>
                </a:solidFill>
              </a:rPr>
              <a:t>Community</a:t>
            </a:r>
            <a:br>
              <a:rPr lang="en-US" altLang="en-US" sz="700" b="1">
                <a:solidFill>
                  <a:srgbClr val="000000"/>
                </a:solidFill>
              </a:rPr>
            </a:br>
            <a:r>
              <a:rPr lang="en-US" altLang="en-US" sz="700" b="1">
                <a:solidFill>
                  <a:srgbClr val="000000"/>
                </a:solidFill>
              </a:rPr>
              <a:t>Interacting populations in a</a:t>
            </a:r>
          </a:p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700" b="1">
                <a:solidFill>
                  <a:srgbClr val="000000"/>
                </a:solidFill>
              </a:rPr>
              <a:t>particular area</a:t>
            </a:r>
          </a:p>
        </p:txBody>
      </p:sp>
      <p:sp>
        <p:nvSpPr>
          <p:cNvPr id="40971" name="Rectangle 39">
            <a:extLst>
              <a:ext uri="{FF2B5EF4-FFF2-40B4-BE49-F238E27FC236}">
                <a16:creationId xmlns:a16="http://schemas.microsoft.com/office/drawing/2014/main" id="{ADEAF98D-7640-E245-AB8E-C1E392A2D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528638"/>
            <a:ext cx="2330450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700" b="1">
                <a:solidFill>
                  <a:srgbClr val="000000"/>
                </a:solidFill>
              </a:rPr>
              <a:t>Ecosystem </a:t>
            </a:r>
          </a:p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700" b="1">
                <a:solidFill>
                  <a:srgbClr val="000000"/>
                </a:solidFill>
              </a:rPr>
              <a:t>A community plus</a:t>
            </a:r>
          </a:p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700" b="1">
                <a:solidFill>
                  <a:srgbClr val="000000"/>
                </a:solidFill>
              </a:rPr>
              <a:t>the physical environment</a:t>
            </a:r>
          </a:p>
        </p:txBody>
      </p:sp>
      <p:sp>
        <p:nvSpPr>
          <p:cNvPr id="40972" name="TextBox 24">
            <a:extLst>
              <a:ext uri="{FF2B5EF4-FFF2-40B4-BE49-F238E27FC236}">
                <a16:creationId xmlns:a16="http://schemas.microsoft.com/office/drawing/2014/main" id="{932D9A32-6E07-2846-8765-30A038C7F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98425"/>
            <a:ext cx="61785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Copyright © The McGraw-Hill Companies, Inc. Permission required for reproduction or display.</a:t>
            </a:r>
          </a:p>
        </p:txBody>
      </p:sp>
      <p:sp>
        <p:nvSpPr>
          <p:cNvPr id="15" name="Text Box 748">
            <a:extLst>
              <a:ext uri="{FF2B5EF4-FFF2-40B4-BE49-F238E27FC236}">
                <a16:creationId xmlns:a16="http://schemas.microsoft.com/office/drawing/2014/main" id="{299188FD-96B6-204B-8ED8-D52F7B4F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9" y="6078539"/>
            <a:ext cx="385683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latin typeface="+mj-lt"/>
              </a:rPr>
              <a:t>oxygen</a:t>
            </a:r>
          </a:p>
        </p:txBody>
      </p:sp>
      <p:sp>
        <p:nvSpPr>
          <p:cNvPr id="16" name="Text Box 749">
            <a:extLst>
              <a:ext uri="{FF2B5EF4-FFF2-40B4-BE49-F238E27FC236}">
                <a16:creationId xmlns:a16="http://schemas.microsoft.com/office/drawing/2014/main" id="{F6F9ACE7-5AA2-3045-B7A1-B9D77CD42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8" y="5480051"/>
            <a:ext cx="464230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methane</a:t>
            </a:r>
          </a:p>
        </p:txBody>
      </p:sp>
      <p:sp>
        <p:nvSpPr>
          <p:cNvPr id="17" name="Text Box 750">
            <a:extLst>
              <a:ext uri="{FF2B5EF4-FFF2-40B4-BE49-F238E27FC236}">
                <a16:creationId xmlns:a16="http://schemas.microsoft.com/office/drawing/2014/main" id="{24942936-1A27-4E44-92A1-F52BB1A40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4389" y="4949826"/>
            <a:ext cx="465833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plant cell</a:t>
            </a:r>
          </a:p>
        </p:txBody>
      </p:sp>
      <p:sp>
        <p:nvSpPr>
          <p:cNvPr id="18" name="Text Box 751">
            <a:extLst>
              <a:ext uri="{FF2B5EF4-FFF2-40B4-BE49-F238E27FC236}">
                <a16:creationId xmlns:a16="http://schemas.microsoft.com/office/drawing/2014/main" id="{7FC072D4-0521-B349-9210-09F7E590B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413" y="4665664"/>
            <a:ext cx="509114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latin typeface="+mj-lt"/>
              </a:rPr>
              <a:t>leaf tissue</a:t>
            </a:r>
          </a:p>
        </p:txBody>
      </p:sp>
      <p:sp>
        <p:nvSpPr>
          <p:cNvPr id="19" name="Text Box 752">
            <a:extLst>
              <a:ext uri="{FF2B5EF4-FFF2-40B4-BE49-F238E27FC236}">
                <a16:creationId xmlns:a16="http://schemas.microsoft.com/office/drawing/2014/main" id="{E5540745-664A-AA4C-B3FE-31BE8BBB5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276" y="4862514"/>
            <a:ext cx="491481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nerve cell</a:t>
            </a:r>
          </a:p>
        </p:txBody>
      </p:sp>
      <p:sp>
        <p:nvSpPr>
          <p:cNvPr id="20" name="Text Box 753">
            <a:extLst>
              <a:ext uri="{FF2B5EF4-FFF2-40B4-BE49-F238E27FC236}">
                <a16:creationId xmlns:a16="http://schemas.microsoft.com/office/drawing/2014/main" id="{A1DAB625-13D4-4343-A604-D0F13312C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4643439"/>
            <a:ext cx="687048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nervous tissue</a:t>
            </a:r>
          </a:p>
        </p:txBody>
      </p:sp>
      <p:sp>
        <p:nvSpPr>
          <p:cNvPr id="21" name="Text Box 754">
            <a:extLst>
              <a:ext uri="{FF2B5EF4-FFF2-40B4-BE49-F238E27FC236}">
                <a16:creationId xmlns:a16="http://schemas.microsoft.com/office/drawing/2014/main" id="{79D734F5-D536-1B41-9722-008E1445D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7089" y="3724276"/>
            <a:ext cx="350417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latin typeface="+mj-lt"/>
              </a:rPr>
              <a:t>leaves</a:t>
            </a:r>
          </a:p>
        </p:txBody>
      </p:sp>
      <p:sp>
        <p:nvSpPr>
          <p:cNvPr id="22" name="Text Box 755">
            <a:extLst>
              <a:ext uri="{FF2B5EF4-FFF2-40B4-BE49-F238E27FC236}">
                <a16:creationId xmlns:a16="http://schemas.microsoft.com/office/drawing/2014/main" id="{BA19396D-E04E-4E45-AFB6-F32927E0A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26" y="3727451"/>
            <a:ext cx="465833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latin typeface="+mj-lt"/>
              </a:rPr>
              <a:t>the brain</a:t>
            </a:r>
          </a:p>
        </p:txBody>
      </p:sp>
      <p:sp>
        <p:nvSpPr>
          <p:cNvPr id="23" name="Text Box 756">
            <a:extLst>
              <a:ext uri="{FF2B5EF4-FFF2-40B4-BE49-F238E27FC236}">
                <a16:creationId xmlns:a16="http://schemas.microsoft.com/office/drawing/2014/main" id="{57B5A078-11CF-0D40-B4FD-1AF548A8E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525" y="3165476"/>
            <a:ext cx="384080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shoot</a:t>
            </a:r>
          </a:p>
          <a:p>
            <a:pPr eaLnBrk="1" hangingPunct="1">
              <a:defRPr/>
            </a:pPr>
            <a:r>
              <a:rPr lang="en-US" sz="800" b="1">
                <a:latin typeface="+mj-lt"/>
              </a:rPr>
              <a:t>system</a:t>
            </a:r>
          </a:p>
        </p:txBody>
      </p:sp>
      <p:sp>
        <p:nvSpPr>
          <p:cNvPr id="24" name="Text Box 757">
            <a:extLst>
              <a:ext uri="{FF2B5EF4-FFF2-40B4-BE49-F238E27FC236}">
                <a16:creationId xmlns:a16="http://schemas.microsoft.com/office/drawing/2014/main" id="{B8D38608-C205-EB4F-9147-782BFC685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749" y="3165476"/>
            <a:ext cx="422552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>
              <a:defRPr/>
            </a:pPr>
            <a:r>
              <a:rPr lang="en-US" sz="800" b="1">
                <a:latin typeface="+mj-lt"/>
              </a:rPr>
              <a:t>nervous</a:t>
            </a:r>
          </a:p>
          <a:p>
            <a:pPr algn="ctr" eaLnBrk="1" hangingPunct="1">
              <a:defRPr/>
            </a:pPr>
            <a:r>
              <a:rPr lang="en-US" sz="800" b="1">
                <a:latin typeface="+mj-lt"/>
              </a:rPr>
              <a:t>system</a:t>
            </a:r>
          </a:p>
        </p:txBody>
      </p:sp>
      <p:sp>
        <p:nvSpPr>
          <p:cNvPr id="25" name="Text Box 758">
            <a:extLst>
              <a:ext uri="{FF2B5EF4-FFF2-40B4-BE49-F238E27FC236}">
                <a16:creationId xmlns:a16="http://schemas.microsoft.com/office/drawing/2014/main" id="{7A7CF7AA-E6B3-B24E-AB03-A0FC3A40B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014" y="2532064"/>
            <a:ext cx="263855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tree</a:t>
            </a:r>
          </a:p>
        </p:txBody>
      </p:sp>
      <p:sp>
        <p:nvSpPr>
          <p:cNvPr id="26" name="Text Box 759">
            <a:extLst>
              <a:ext uri="{FF2B5EF4-FFF2-40B4-BE49-F238E27FC236}">
                <a16:creationId xmlns:a16="http://schemas.microsoft.com/office/drawing/2014/main" id="{C3168E81-E803-594E-B920-53771BE2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163" y="2532064"/>
            <a:ext cx="457818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elephant</a:t>
            </a:r>
          </a:p>
        </p:txBody>
      </p:sp>
    </p:spTree>
    <p:extLst>
      <p:ext uri="{BB962C8B-B14F-4D97-AF65-F5344CB8AC3E}">
        <p14:creationId xmlns:p14="http://schemas.microsoft.com/office/powerpoint/2010/main" val="560794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mad2543X_01_02_baseart.jpg">
            <a:extLst>
              <a:ext uri="{FF2B5EF4-FFF2-40B4-BE49-F238E27FC236}">
                <a16:creationId xmlns:a16="http://schemas.microsoft.com/office/drawing/2014/main" id="{AE4F3988-4738-C143-A613-DC7DD1778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4" y="76201"/>
            <a:ext cx="5094287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24">
            <a:extLst>
              <a:ext uri="{FF2B5EF4-FFF2-40B4-BE49-F238E27FC236}">
                <a16:creationId xmlns:a16="http://schemas.microsoft.com/office/drawing/2014/main" id="{BDF89A8E-C4D7-9845-A9C0-A7E644D30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34925"/>
            <a:ext cx="61785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Copyright © The McGraw-Hill Companies, Inc. Permission required for reproduction or display.</a:t>
            </a:r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0D689DCE-DD5B-6A43-BCD2-157BE51E8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711200"/>
            <a:ext cx="103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 b="1"/>
              <a:t>Biosphere</a:t>
            </a:r>
            <a:br>
              <a:rPr lang="en-US" altLang="en-US" sz="600" b="1"/>
            </a:br>
            <a:r>
              <a:rPr lang="en-US" altLang="en-US" sz="600" b="1"/>
              <a:t>Regions of the Earth’s crust,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 b="1"/>
              <a:t>waters, and atmosphere</a:t>
            </a:r>
            <a:br>
              <a:rPr lang="en-US" altLang="en-US" sz="600" b="1"/>
            </a:br>
            <a:r>
              <a:rPr lang="en-US" altLang="en-US" sz="600" b="1"/>
              <a:t>inhabited by living things</a:t>
            </a:r>
          </a:p>
        </p:txBody>
      </p:sp>
      <p:sp>
        <p:nvSpPr>
          <p:cNvPr id="41988" name="Rectangle 11">
            <a:extLst>
              <a:ext uri="{FF2B5EF4-FFF2-40B4-BE49-F238E27FC236}">
                <a16:creationId xmlns:a16="http://schemas.microsoft.com/office/drawing/2014/main" id="{CF262A05-1D53-9448-8193-620B507EA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1263651"/>
            <a:ext cx="1633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Ecosystem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A community plus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the physical environment</a:t>
            </a:r>
          </a:p>
        </p:txBody>
      </p:sp>
      <p:sp>
        <p:nvSpPr>
          <p:cNvPr id="41989" name="Rectangle 14">
            <a:extLst>
              <a:ext uri="{FF2B5EF4-FFF2-40B4-BE49-F238E27FC236}">
                <a16:creationId xmlns:a16="http://schemas.microsoft.com/office/drawing/2014/main" id="{779B117C-41B9-A84B-9A26-C9A126680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560" y="1905001"/>
            <a:ext cx="9986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Community</a:t>
            </a:r>
            <a:br>
              <a:rPr lang="en-US" altLang="en-US" sz="600" b="1">
                <a:solidFill>
                  <a:srgbClr val="000000"/>
                </a:solidFill>
              </a:rPr>
            </a:br>
            <a:r>
              <a:rPr lang="en-US" altLang="en-US" sz="600" b="1">
                <a:solidFill>
                  <a:srgbClr val="000000"/>
                </a:solidFill>
              </a:rPr>
              <a:t>Interacting populations in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particular area</a:t>
            </a:r>
          </a:p>
        </p:txBody>
      </p:sp>
      <p:sp>
        <p:nvSpPr>
          <p:cNvPr id="41990" name="Rectangle 16">
            <a:extLst>
              <a:ext uri="{FF2B5EF4-FFF2-40B4-BE49-F238E27FC236}">
                <a16:creationId xmlns:a16="http://schemas.microsoft.com/office/drawing/2014/main" id="{48BEFD3C-C427-3749-8814-9E66A9F3D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6" y="2466976"/>
            <a:ext cx="1228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Population</a:t>
            </a:r>
            <a:br>
              <a:rPr lang="en-US" altLang="en-US" sz="600" b="1">
                <a:solidFill>
                  <a:srgbClr val="000000"/>
                </a:solidFill>
              </a:rPr>
            </a:br>
            <a:r>
              <a:rPr lang="en-US" altLang="en-US" sz="600" b="1">
                <a:solidFill>
                  <a:srgbClr val="000000"/>
                </a:solidFill>
              </a:rPr>
              <a:t>Organisms of the same</a:t>
            </a:r>
            <a:br>
              <a:rPr lang="en-US" altLang="en-US" sz="600" b="1">
                <a:solidFill>
                  <a:srgbClr val="000000"/>
                </a:solidFill>
              </a:rPr>
            </a:br>
            <a:r>
              <a:rPr lang="en-US" altLang="en-US" sz="600" b="1">
                <a:solidFill>
                  <a:srgbClr val="000000"/>
                </a:solidFill>
              </a:rPr>
              <a:t>species in a particular area</a:t>
            </a:r>
          </a:p>
        </p:txBody>
      </p:sp>
      <p:sp>
        <p:nvSpPr>
          <p:cNvPr id="41991" name="Rectangle 19">
            <a:extLst>
              <a:ext uri="{FF2B5EF4-FFF2-40B4-BE49-F238E27FC236}">
                <a16:creationId xmlns:a16="http://schemas.microsoft.com/office/drawing/2014/main" id="{8371A03F-BFFA-C546-85B1-8A172FC60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725" y="3006726"/>
            <a:ext cx="1931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Organism</a:t>
            </a:r>
            <a:br>
              <a:rPr lang="en-US" altLang="en-US" sz="600" b="1">
                <a:solidFill>
                  <a:srgbClr val="000000"/>
                </a:solidFill>
              </a:rPr>
            </a:br>
            <a:r>
              <a:rPr lang="en-US" altLang="en-US" sz="600" b="1">
                <a:solidFill>
                  <a:srgbClr val="000000"/>
                </a:solidFill>
              </a:rPr>
              <a:t>An individual; complex</a:t>
            </a:r>
            <a:br>
              <a:rPr lang="en-US" altLang="en-US" sz="600" b="1">
                <a:solidFill>
                  <a:srgbClr val="000000"/>
                </a:solidFill>
              </a:rPr>
            </a:br>
            <a:r>
              <a:rPr lang="en-US" altLang="en-US" sz="600" b="1">
                <a:solidFill>
                  <a:srgbClr val="000000"/>
                </a:solidFill>
              </a:rPr>
              <a:t>individuals contain organ systems</a:t>
            </a:r>
          </a:p>
        </p:txBody>
      </p:sp>
      <p:sp>
        <p:nvSpPr>
          <p:cNvPr id="41992" name="Rectangle 22">
            <a:extLst>
              <a:ext uri="{FF2B5EF4-FFF2-40B4-BE49-F238E27FC236}">
                <a16:creationId xmlns:a16="http://schemas.microsoft.com/office/drawing/2014/main" id="{185EAA0E-2D43-E447-8C75-6B3DBE70C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531" y="3552826"/>
            <a:ext cx="10563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Organ System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Composed of several organs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working together</a:t>
            </a:r>
          </a:p>
        </p:txBody>
      </p:sp>
      <p:sp>
        <p:nvSpPr>
          <p:cNvPr id="41993" name="Rectangle 25">
            <a:extLst>
              <a:ext uri="{FF2B5EF4-FFF2-40B4-BE49-F238E27FC236}">
                <a16:creationId xmlns:a16="http://schemas.microsoft.com/office/drawing/2014/main" id="{66AD278C-AB48-1345-BE05-482952650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6" y="4083051"/>
            <a:ext cx="1801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Organ</a:t>
            </a:r>
            <a:br>
              <a:rPr lang="en-US" altLang="en-US" sz="600" b="1">
                <a:solidFill>
                  <a:srgbClr val="000000"/>
                </a:solidFill>
              </a:rPr>
            </a:br>
            <a:r>
              <a:rPr lang="en-US" altLang="en-US" sz="600" b="1">
                <a:solidFill>
                  <a:srgbClr val="000000"/>
                </a:solidFill>
              </a:rPr>
              <a:t>Composed of tissues functioning</a:t>
            </a:r>
            <a:br>
              <a:rPr lang="en-US" altLang="en-US" sz="600" b="1">
                <a:solidFill>
                  <a:srgbClr val="000000"/>
                </a:solidFill>
              </a:rPr>
            </a:br>
            <a:r>
              <a:rPr lang="en-US" altLang="en-US" sz="600" b="1">
                <a:solidFill>
                  <a:srgbClr val="000000"/>
                </a:solidFill>
              </a:rPr>
              <a:t>together for a specific task</a:t>
            </a:r>
          </a:p>
        </p:txBody>
      </p:sp>
      <p:sp>
        <p:nvSpPr>
          <p:cNvPr id="41994" name="Rectangle 28">
            <a:extLst>
              <a:ext uri="{FF2B5EF4-FFF2-40B4-BE49-F238E27FC236}">
                <a16:creationId xmlns:a16="http://schemas.microsoft.com/office/drawing/2014/main" id="{2A58B342-698A-1B49-B20C-B7C3E859E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4605339"/>
            <a:ext cx="1657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Tissue</a:t>
            </a:r>
            <a:br>
              <a:rPr lang="en-US" altLang="en-US" sz="600" b="1">
                <a:solidFill>
                  <a:srgbClr val="000000"/>
                </a:solidFill>
              </a:rPr>
            </a:br>
            <a:r>
              <a:rPr lang="en-US" altLang="en-US" sz="600" b="1">
                <a:solidFill>
                  <a:srgbClr val="000000"/>
                </a:solidFill>
              </a:rPr>
              <a:t>A group of cells with a common</a:t>
            </a:r>
            <a:br>
              <a:rPr lang="en-US" altLang="en-US" sz="600" b="1">
                <a:solidFill>
                  <a:srgbClr val="000000"/>
                </a:solidFill>
              </a:rPr>
            </a:br>
            <a:r>
              <a:rPr lang="en-US" altLang="en-US" sz="600" b="1">
                <a:solidFill>
                  <a:srgbClr val="000000"/>
                </a:solidFill>
              </a:rPr>
              <a:t>structure and function</a:t>
            </a:r>
          </a:p>
        </p:txBody>
      </p:sp>
      <p:sp>
        <p:nvSpPr>
          <p:cNvPr id="41995" name="Rectangle 33">
            <a:extLst>
              <a:ext uri="{FF2B5EF4-FFF2-40B4-BE49-F238E27FC236}">
                <a16:creationId xmlns:a16="http://schemas.microsoft.com/office/drawing/2014/main" id="{089C17D6-83D0-9F45-8E53-CADE05B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650" y="5156201"/>
            <a:ext cx="1358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Cell</a:t>
            </a:r>
            <a:br>
              <a:rPr lang="en-US" altLang="en-US" sz="600" b="1">
                <a:solidFill>
                  <a:srgbClr val="000000"/>
                </a:solidFill>
              </a:rPr>
            </a:br>
            <a:r>
              <a:rPr lang="en-US" altLang="en-US" sz="600" b="1">
                <a:solidFill>
                  <a:srgbClr val="000000"/>
                </a:solidFill>
              </a:rPr>
              <a:t>The structural and functional</a:t>
            </a:r>
            <a:br>
              <a:rPr lang="en-US" altLang="en-US" sz="600" b="1">
                <a:solidFill>
                  <a:srgbClr val="000000"/>
                </a:solidFill>
              </a:rPr>
            </a:br>
            <a:r>
              <a:rPr lang="en-US" altLang="en-US" sz="600" b="1">
                <a:solidFill>
                  <a:srgbClr val="000000"/>
                </a:solidFill>
              </a:rPr>
              <a:t>unit of all living things</a:t>
            </a:r>
          </a:p>
        </p:txBody>
      </p:sp>
      <p:sp>
        <p:nvSpPr>
          <p:cNvPr id="41996" name="Rectangle 36">
            <a:extLst>
              <a:ext uri="{FF2B5EF4-FFF2-40B4-BE49-F238E27FC236}">
                <a16:creationId xmlns:a16="http://schemas.microsoft.com/office/drawing/2014/main" id="{A5F43705-FE9C-8D4C-A345-0CF2A3C6D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6" y="5737226"/>
            <a:ext cx="1222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Molecule</a:t>
            </a:r>
            <a:br>
              <a:rPr lang="en-US" altLang="en-US" sz="600" b="1">
                <a:solidFill>
                  <a:srgbClr val="000000"/>
                </a:solidFill>
              </a:rPr>
            </a:br>
            <a:r>
              <a:rPr lang="en-US" altLang="en-US" sz="600" b="1">
                <a:solidFill>
                  <a:srgbClr val="000000"/>
                </a:solidFill>
              </a:rPr>
              <a:t>Union of two or more atoms of the same or different elements</a:t>
            </a:r>
          </a:p>
        </p:txBody>
      </p:sp>
      <p:sp>
        <p:nvSpPr>
          <p:cNvPr id="41997" name="Rectangle 39">
            <a:extLst>
              <a:ext uri="{FF2B5EF4-FFF2-40B4-BE49-F238E27FC236}">
                <a16:creationId xmlns:a16="http://schemas.microsoft.com/office/drawing/2014/main" id="{73256263-8E15-A54A-A456-C4B2C103D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238" y="6283325"/>
            <a:ext cx="1358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Atom</a:t>
            </a:r>
            <a:br>
              <a:rPr lang="en-US" altLang="en-US" sz="600" b="1">
                <a:solidFill>
                  <a:srgbClr val="000000"/>
                </a:solidFill>
              </a:rPr>
            </a:br>
            <a:r>
              <a:rPr lang="en-US" altLang="en-US" sz="600" b="1">
                <a:solidFill>
                  <a:srgbClr val="000000"/>
                </a:solidFill>
              </a:rPr>
              <a:t>Smallest unit of an element composed of electrons, protons,</a:t>
            </a:r>
            <a:br>
              <a:rPr lang="en-US" altLang="en-US" sz="600" b="1">
                <a:solidFill>
                  <a:srgbClr val="000000"/>
                </a:solidFill>
              </a:rPr>
            </a:br>
            <a:r>
              <a:rPr lang="en-US" altLang="en-US" sz="600" b="1">
                <a:solidFill>
                  <a:srgbClr val="000000"/>
                </a:solidFill>
              </a:rPr>
              <a:t>and neutrons</a:t>
            </a:r>
          </a:p>
        </p:txBody>
      </p:sp>
      <p:sp>
        <p:nvSpPr>
          <p:cNvPr id="16" name="Text Box 748">
            <a:extLst>
              <a:ext uri="{FF2B5EF4-FFF2-40B4-BE49-F238E27FC236}">
                <a16:creationId xmlns:a16="http://schemas.microsoft.com/office/drawing/2014/main" id="{E545EA88-97C4-6043-99B9-5D2D32D02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401" y="6232526"/>
            <a:ext cx="385683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oxygen</a:t>
            </a:r>
          </a:p>
        </p:txBody>
      </p:sp>
      <p:sp>
        <p:nvSpPr>
          <p:cNvPr id="17" name="Text Box 749">
            <a:extLst>
              <a:ext uri="{FF2B5EF4-FFF2-40B4-BE49-F238E27FC236}">
                <a16:creationId xmlns:a16="http://schemas.microsoft.com/office/drawing/2014/main" id="{6DB850CF-7FCD-8546-BEA8-23FF8D001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5678489"/>
            <a:ext cx="464230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methane</a:t>
            </a:r>
          </a:p>
        </p:txBody>
      </p:sp>
      <p:sp>
        <p:nvSpPr>
          <p:cNvPr id="18" name="Text Box 750">
            <a:extLst>
              <a:ext uri="{FF2B5EF4-FFF2-40B4-BE49-F238E27FC236}">
                <a16:creationId xmlns:a16="http://schemas.microsoft.com/office/drawing/2014/main" id="{69CEEA18-7D4F-A14D-A807-C8DDF937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6" y="5148264"/>
            <a:ext cx="465833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plant cell</a:t>
            </a:r>
          </a:p>
        </p:txBody>
      </p:sp>
      <p:sp>
        <p:nvSpPr>
          <p:cNvPr id="19" name="Text Box 751">
            <a:extLst>
              <a:ext uri="{FF2B5EF4-FFF2-40B4-BE49-F238E27FC236}">
                <a16:creationId xmlns:a16="http://schemas.microsoft.com/office/drawing/2014/main" id="{0ADBACBB-23EC-6C4F-9F7D-249ABCED3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925" y="4940301"/>
            <a:ext cx="509114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latin typeface="+mj-lt"/>
              </a:rPr>
              <a:t>leaf tissue</a:t>
            </a:r>
          </a:p>
        </p:txBody>
      </p:sp>
      <p:sp>
        <p:nvSpPr>
          <p:cNvPr id="20" name="Text Box 752">
            <a:extLst>
              <a:ext uri="{FF2B5EF4-FFF2-40B4-BE49-F238E27FC236}">
                <a16:creationId xmlns:a16="http://schemas.microsoft.com/office/drawing/2014/main" id="{73855F01-EFD7-F24C-A705-0CDB55E67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4" y="5087939"/>
            <a:ext cx="491481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nerve cell</a:t>
            </a:r>
          </a:p>
        </p:txBody>
      </p:sp>
      <p:sp>
        <p:nvSpPr>
          <p:cNvPr id="21" name="Text Box 753">
            <a:extLst>
              <a:ext uri="{FF2B5EF4-FFF2-40B4-BE49-F238E27FC236}">
                <a16:creationId xmlns:a16="http://schemas.microsoft.com/office/drawing/2014/main" id="{1DC156F6-EF7F-184E-8495-DB65EFD52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263" y="4940301"/>
            <a:ext cx="687048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nervous tissue</a:t>
            </a:r>
          </a:p>
        </p:txBody>
      </p:sp>
      <p:sp>
        <p:nvSpPr>
          <p:cNvPr id="22" name="Text Box 754">
            <a:extLst>
              <a:ext uri="{FF2B5EF4-FFF2-40B4-BE49-F238E27FC236}">
                <a16:creationId xmlns:a16="http://schemas.microsoft.com/office/drawing/2014/main" id="{E0DA1AD2-A9FF-F542-AB59-32065018B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51" y="4054476"/>
            <a:ext cx="350417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leaves</a:t>
            </a:r>
          </a:p>
        </p:txBody>
      </p:sp>
      <p:sp>
        <p:nvSpPr>
          <p:cNvPr id="23" name="Text Box 755">
            <a:extLst>
              <a:ext uri="{FF2B5EF4-FFF2-40B4-BE49-F238E27FC236}">
                <a16:creationId xmlns:a16="http://schemas.microsoft.com/office/drawing/2014/main" id="{D683D188-1661-6D42-9820-68FFFCE6A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9" y="4094164"/>
            <a:ext cx="465833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the brain</a:t>
            </a:r>
          </a:p>
        </p:txBody>
      </p:sp>
      <p:sp>
        <p:nvSpPr>
          <p:cNvPr id="24" name="Text Box 756">
            <a:extLst>
              <a:ext uri="{FF2B5EF4-FFF2-40B4-BE49-F238E27FC236}">
                <a16:creationId xmlns:a16="http://schemas.microsoft.com/office/drawing/2014/main" id="{50720310-E8EB-FA45-BDCE-BEEBBA6F1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3541714"/>
            <a:ext cx="384080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shoot</a:t>
            </a:r>
          </a:p>
          <a:p>
            <a:pPr eaLnBrk="1" hangingPunct="1">
              <a:defRPr/>
            </a:pPr>
            <a:r>
              <a:rPr lang="en-US" sz="800" b="1">
                <a:latin typeface="+mj-lt"/>
              </a:rPr>
              <a:t>system</a:t>
            </a:r>
          </a:p>
        </p:txBody>
      </p:sp>
      <p:sp>
        <p:nvSpPr>
          <p:cNvPr id="25" name="Text Box 757">
            <a:extLst>
              <a:ext uri="{FF2B5EF4-FFF2-40B4-BE49-F238E27FC236}">
                <a16:creationId xmlns:a16="http://schemas.microsoft.com/office/drawing/2014/main" id="{77833C77-F62D-2649-8DB3-FBF278439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055" y="3541714"/>
            <a:ext cx="422552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>
              <a:defRPr/>
            </a:pPr>
            <a:r>
              <a:rPr lang="en-US" sz="800" b="1">
                <a:latin typeface="+mj-lt"/>
              </a:rPr>
              <a:t>nervous</a:t>
            </a:r>
          </a:p>
          <a:p>
            <a:pPr algn="ctr" eaLnBrk="1" hangingPunct="1">
              <a:defRPr/>
            </a:pPr>
            <a:r>
              <a:rPr lang="en-US" sz="800" b="1">
                <a:latin typeface="+mj-lt"/>
              </a:rPr>
              <a:t>system</a:t>
            </a:r>
          </a:p>
        </p:txBody>
      </p:sp>
      <p:sp>
        <p:nvSpPr>
          <p:cNvPr id="26" name="Text Box 758">
            <a:extLst>
              <a:ext uri="{FF2B5EF4-FFF2-40B4-BE49-F238E27FC236}">
                <a16:creationId xmlns:a16="http://schemas.microsoft.com/office/drawing/2014/main" id="{B9EF5329-B9BB-7C46-AE07-C567BD442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414" y="3000376"/>
            <a:ext cx="263855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tree</a:t>
            </a:r>
          </a:p>
        </p:txBody>
      </p:sp>
      <p:sp>
        <p:nvSpPr>
          <p:cNvPr id="27" name="Text Box 759">
            <a:extLst>
              <a:ext uri="{FF2B5EF4-FFF2-40B4-BE49-F238E27FC236}">
                <a16:creationId xmlns:a16="http://schemas.microsoft.com/office/drawing/2014/main" id="{31100DB4-6FCD-7441-8CD7-06982F731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75" y="3000376"/>
            <a:ext cx="457818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800" b="1">
                <a:latin typeface="+mj-lt"/>
              </a:rPr>
              <a:t>elephant</a:t>
            </a:r>
          </a:p>
        </p:txBody>
      </p:sp>
    </p:spTree>
    <p:extLst>
      <p:ext uri="{BB962C8B-B14F-4D97-AF65-F5344CB8AC3E}">
        <p14:creationId xmlns:p14="http://schemas.microsoft.com/office/powerpoint/2010/main" val="1396047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84316920-6AF7-B344-A4EB-11F76932D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9601200" cy="1066800"/>
          </a:xfrm>
        </p:spPr>
        <p:txBody>
          <a:bodyPr/>
          <a:lstStyle/>
          <a:p>
            <a:pPr eaLnBrk="1" hangingPunct="1"/>
            <a:r>
              <a:rPr lang="en-US" altLang="en-US" b="1"/>
              <a:t>How the Biosphere Is Organized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06E607F4-3001-2548-A5E3-7D4270683B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8377238" cy="4967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/>
              <a:t>The</a:t>
            </a:r>
            <a:r>
              <a:rPr lang="en-US" altLang="en-US" b="1">
                <a:solidFill>
                  <a:srgbClr val="FF0903"/>
                </a:solidFill>
              </a:rPr>
              <a:t> biosphere </a:t>
            </a:r>
            <a:r>
              <a:rPr lang="en-US" altLang="en-US"/>
              <a:t>is the zone of air, land, and water where organisms exist.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/>
              <a:t>An</a:t>
            </a:r>
            <a:r>
              <a:rPr lang="en-US" altLang="en-US" b="1">
                <a:solidFill>
                  <a:srgbClr val="FF0903"/>
                </a:solidFill>
              </a:rPr>
              <a:t> ecosystem</a:t>
            </a:r>
            <a:r>
              <a:rPr lang="en-US" altLang="en-US"/>
              <a:t> is community plus its physical environment.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/>
              <a:t>A</a:t>
            </a:r>
            <a:r>
              <a:rPr lang="en-US" altLang="en-US" b="1">
                <a:solidFill>
                  <a:srgbClr val="FF0903"/>
                </a:solidFill>
              </a:rPr>
              <a:t> community</a:t>
            </a:r>
            <a:r>
              <a:rPr lang="en-US" altLang="en-US"/>
              <a:t> is  a collection of interacting populations within the same environment.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/>
              <a:t>A</a:t>
            </a:r>
            <a:r>
              <a:rPr lang="en-US" altLang="en-US" b="1">
                <a:solidFill>
                  <a:srgbClr val="FF0903"/>
                </a:solidFill>
              </a:rPr>
              <a:t> population</a:t>
            </a:r>
            <a:r>
              <a:rPr lang="en-US" altLang="en-US"/>
              <a:t> is all the members of a species within an area.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/>
              <a:t>A group of similar, interbreeding organisms is a species. (Not a level of organization.)</a:t>
            </a:r>
          </a:p>
        </p:txBody>
      </p:sp>
      <p:sp>
        <p:nvSpPr>
          <p:cNvPr id="43011" name="Slide Number Placeholder 1">
            <a:extLst>
              <a:ext uri="{FF2B5EF4-FFF2-40B4-BE49-F238E27FC236}">
                <a16:creationId xmlns:a16="http://schemas.microsoft.com/office/drawing/2014/main" id="{E75497AD-1165-DB42-9CED-C454BBA4C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272621-639A-3049-AB82-657AAA3EB0C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03938233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D2B92C49-10FC-7547-88FE-9692248B1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"/>
            <a:ext cx="8991600" cy="1096963"/>
          </a:xfrm>
        </p:spPr>
        <p:txBody>
          <a:bodyPr/>
          <a:lstStyle/>
          <a:p>
            <a:r>
              <a:rPr lang="en-US" altLang="en-US" b="1"/>
              <a:t>How the Biosphere Is Organized</a:t>
            </a:r>
            <a:endParaRPr lang="en-US" altLang="en-US"/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B2EE2AD8-BDC5-3F45-A82A-436226BE8E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838201"/>
            <a:ext cx="8915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/>
              <a:t>An </a:t>
            </a:r>
            <a:r>
              <a:rPr lang="en-US" altLang="en-US" b="1">
                <a:solidFill>
                  <a:srgbClr val="FF0000"/>
                </a:solidFill>
              </a:rPr>
              <a:t>organism</a:t>
            </a:r>
            <a:r>
              <a:rPr lang="en-US" altLang="en-US"/>
              <a:t> is formed when organ systems are joined together.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/>
              <a:t>Organs work together to form </a:t>
            </a:r>
            <a:r>
              <a:rPr lang="en-US" altLang="en-US" b="1">
                <a:solidFill>
                  <a:srgbClr val="FF0000"/>
                </a:solidFill>
              </a:rPr>
              <a:t>organ systems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/>
              <a:t>Tissues make up</a:t>
            </a:r>
            <a:r>
              <a:rPr lang="en-US" altLang="en-US" b="1">
                <a:solidFill>
                  <a:srgbClr val="FF0000"/>
                </a:solidFill>
              </a:rPr>
              <a:t> organs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/>
              <a:t>Similar cells combine together to form </a:t>
            </a:r>
            <a:r>
              <a:rPr lang="en-US" altLang="en-US" b="1">
                <a:solidFill>
                  <a:srgbClr val="FF0000"/>
                </a:solidFill>
              </a:rPr>
              <a:t>tissues</a:t>
            </a:r>
            <a:r>
              <a:rPr lang="en-US" altLang="en-US"/>
              <a:t>.</a:t>
            </a:r>
          </a:p>
          <a:p>
            <a:r>
              <a:rPr lang="en-US" altLang="en-US"/>
              <a:t>Molecules join to form larger molecules within a </a:t>
            </a:r>
            <a:r>
              <a:rPr lang="en-US" altLang="en-US" b="1">
                <a:solidFill>
                  <a:srgbClr val="FF0000"/>
                </a:solidFill>
              </a:rPr>
              <a:t>cell</a:t>
            </a:r>
            <a:r>
              <a:rPr lang="en-US" altLang="en-US"/>
              <a:t>.</a:t>
            </a:r>
          </a:p>
          <a:p>
            <a:r>
              <a:rPr lang="en-US" altLang="en-US"/>
              <a:t>Atoms combine to form </a:t>
            </a:r>
            <a:r>
              <a:rPr lang="en-US" altLang="en-US" b="1">
                <a:solidFill>
                  <a:srgbClr val="FF0000"/>
                </a:solidFill>
              </a:rPr>
              <a:t>molecules</a:t>
            </a:r>
            <a:r>
              <a:rPr lang="en-US" altLang="en-US"/>
              <a:t>.</a:t>
            </a:r>
          </a:p>
          <a:p>
            <a:r>
              <a:rPr lang="en-US" altLang="en-US"/>
              <a:t>The organization of life begins with </a:t>
            </a:r>
            <a:r>
              <a:rPr lang="en-US" altLang="en-US" b="1">
                <a:solidFill>
                  <a:srgbClr val="FF0000"/>
                </a:solidFill>
              </a:rPr>
              <a:t>atoms</a:t>
            </a:r>
            <a:r>
              <a:rPr lang="en-US" altLang="en-US"/>
              <a:t>.</a:t>
            </a: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BD7A611D-01BA-7649-9EE3-3407C8D5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9972AD-ED23-1A48-AD2A-BC1513A73FA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4306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>
            <a:extLst>
              <a:ext uri="{FF2B5EF4-FFF2-40B4-BE49-F238E27FC236}">
                <a16:creationId xmlns:a16="http://schemas.microsoft.com/office/drawing/2014/main" id="{92CF1CE6-A35B-1446-A3CC-DC2432B494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0" y="3429000"/>
            <a:ext cx="4572000" cy="17526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  <a:buFont typeface="Arial Rounded MT Bold" panose="020F0704030504030204" pitchFamily="34" charset="77"/>
              <a:buNone/>
            </a:pPr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Chapter 1 </a:t>
            </a:r>
          </a:p>
          <a:p>
            <a:pPr eaLnBrk="1" hangingPunct="1">
              <a:lnSpc>
                <a:spcPct val="80000"/>
              </a:lnSpc>
              <a:buFont typeface="Arial Rounded MT Bold" panose="020F0704030504030204" pitchFamily="34" charset="77"/>
              <a:buNone/>
            </a:pPr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 View of Life</a:t>
            </a:r>
          </a:p>
          <a:p>
            <a:pPr eaLnBrk="1" hangingPunct="1">
              <a:lnSpc>
                <a:spcPct val="80000"/>
              </a:lnSpc>
              <a:buFont typeface="Arial Rounded MT Bold" panose="020F0704030504030204" pitchFamily="34" charset="77"/>
              <a:buNone/>
            </a:pPr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Lecture Outline</a:t>
            </a:r>
            <a:r>
              <a:rPr lang="en-US" altLang="en-US" sz="4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Arial Rounded MT Bold" panose="020F0704030504030204" pitchFamily="34" charset="77"/>
              <a:buNone/>
            </a:pPr>
            <a:endParaRPr lang="en-US" altLang="en-US" sz="400" b="1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>
              <a:lnSpc>
                <a:spcPct val="80000"/>
              </a:lnSpc>
              <a:buFont typeface="Arial Rounded MT Bold" panose="020F0704030504030204" pitchFamily="34" charset="77"/>
              <a:buNone/>
            </a:pPr>
            <a:endParaRPr lang="en-US" altLang="en-US" sz="400" b="1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>
              <a:lnSpc>
                <a:spcPct val="80000"/>
              </a:lnSpc>
              <a:buFont typeface="Arial Rounded MT Bold" panose="020F0704030504030204" pitchFamily="34" charset="77"/>
              <a:buNone/>
            </a:pPr>
            <a:endParaRPr lang="en-US" altLang="en-US" sz="400" b="1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>
              <a:lnSpc>
                <a:spcPct val="80000"/>
              </a:lnSpc>
              <a:buFont typeface="Arial Rounded MT Bold" panose="020F0704030504030204" pitchFamily="34" charset="77"/>
              <a:buNone/>
            </a:pPr>
            <a:endParaRPr lang="en-US" altLang="en-US" sz="400" b="1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>
              <a:lnSpc>
                <a:spcPct val="80000"/>
              </a:lnSpc>
              <a:buFont typeface="Arial Rounded MT Bold" panose="020F0704030504030204" pitchFamily="34" charset="77"/>
              <a:buNone/>
            </a:pPr>
            <a:endParaRPr lang="en-US" altLang="en-US" sz="400" b="1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>
              <a:lnSpc>
                <a:spcPct val="80000"/>
              </a:lnSpc>
              <a:buFont typeface="Arial Rounded MT Bold" panose="020F0704030504030204" pitchFamily="34" charset="77"/>
              <a:buNone/>
            </a:pPr>
            <a:endParaRPr lang="en-US" altLang="en-US" sz="400" b="1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>
              <a:lnSpc>
                <a:spcPct val="80000"/>
              </a:lnSpc>
              <a:buFont typeface="Arial Rounded MT Bold" panose="020F0704030504030204" pitchFamily="34" charset="77"/>
              <a:buNone/>
            </a:pPr>
            <a:r>
              <a:rPr lang="en-US" altLang="en-US" sz="5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Arial Rounded MT Bold" panose="020F0704030504030204" pitchFamily="34" charset="77"/>
              <a:buNone/>
            </a:pPr>
            <a:endParaRPr lang="en-US" altLang="en-US" sz="500" b="1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289178-3DDB-A949-B75A-0312A6FE5D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0" y="1676401"/>
            <a:ext cx="45720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i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Biology</a:t>
            </a:r>
            <a:br>
              <a:rPr lang="en-US" altLang="en-US" sz="40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br>
              <a:rPr lang="en-US" altLang="en-US" sz="1800" i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1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Sylvia S. Mader</a:t>
            </a:r>
            <a:br>
              <a:rPr lang="en-US" altLang="en-US" sz="1800" i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1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Michael Windelspecht</a:t>
            </a:r>
            <a:br>
              <a:rPr lang="en-US" altLang="en-US" sz="1800" i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 sz="4000" i="1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21507" name="Text Box 9">
            <a:extLst>
              <a:ext uri="{FF2B5EF4-FFF2-40B4-BE49-F238E27FC236}">
                <a16:creationId xmlns:a16="http://schemas.microsoft.com/office/drawing/2014/main" id="{5B6B96E6-A574-7948-B858-F29D03DEE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04001"/>
            <a:ext cx="9144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>
              <a:spcBef>
                <a:spcPct val="34000"/>
              </a:spcBef>
              <a:buClr>
                <a:schemeClr val="tx1"/>
              </a:buClr>
              <a:buSzPct val="100000"/>
              <a:buFont typeface="Symbol" pitchFamily="2" charset="2"/>
              <a:buChar char="·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Font typeface="Symbol" pitchFamily="2" charset="2"/>
              <a:buChar char="·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69999"/>
              </a:buClr>
              <a:buSzPct val="100000"/>
              <a:buFont typeface="Symbol" pitchFamily="2" charset="2"/>
              <a:buChar char="·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400">
                <a:solidFill>
                  <a:schemeClr val="bg2"/>
                </a:solidFill>
                <a:latin typeface="Tahoma" panose="020B060403050404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1">
                <a:cs typeface="Arial" panose="020B0604020202020204" pitchFamily="34" charset="0"/>
              </a:rPr>
              <a:t>Copyright </a:t>
            </a:r>
            <a:r>
              <a:rPr lang="en-US" altLang="en-US" sz="800" b="1">
                <a:cs typeface="Times New Roman" panose="02020603050405020304" pitchFamily="18" charset="0"/>
              </a:rPr>
              <a:t>© </a:t>
            </a:r>
            <a:r>
              <a:rPr lang="en-US" altLang="en-US" sz="800" b="1">
                <a:cs typeface="Arial" panose="020B0604020202020204" pitchFamily="34" charset="0"/>
              </a:rPr>
              <a:t>McGraw-Hill Education. Permission required for reproduction or display.</a:t>
            </a:r>
          </a:p>
        </p:txBody>
      </p:sp>
      <p:pic>
        <p:nvPicPr>
          <p:cNvPr id="21508" name="Picture 12" descr="C:\Users\Nicole\Desktop\Mader12e16dh_nm3.jpg">
            <a:extLst>
              <a:ext uri="{FF2B5EF4-FFF2-40B4-BE49-F238E27FC236}">
                <a16:creationId xmlns:a16="http://schemas.microsoft.com/office/drawing/2014/main" id="{55A1F526-814E-8141-9834-DCDFEBE07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914400"/>
            <a:ext cx="4357687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81AAD7C2-C9B9-DD47-9858-13B5E3B28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105400"/>
            <a:ext cx="3733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400" b="1" kern="0" dirty="0">
                <a:solidFill>
                  <a:sysClr val="windowText" lastClr="000000"/>
                </a:solidFill>
              </a:rPr>
              <a:t>See separate </a:t>
            </a:r>
            <a:r>
              <a:rPr lang="en-US" altLang="en-US" sz="1400" b="1" i="1" kern="0" dirty="0" err="1">
                <a:solidFill>
                  <a:sysClr val="windowText" lastClr="000000"/>
                </a:solidFill>
              </a:rPr>
              <a:t>FlexArt</a:t>
            </a:r>
            <a:r>
              <a:rPr lang="en-US" altLang="en-US" sz="1400" b="1" i="1" kern="0" dirty="0">
                <a:solidFill>
                  <a:sysClr val="windowText" lastClr="000000"/>
                </a:solidFill>
              </a:rPr>
              <a:t> PowerPoint</a:t>
            </a:r>
            <a:r>
              <a:rPr lang="en-US" altLang="en-US" sz="1400" b="1" kern="0" dirty="0">
                <a:solidFill>
                  <a:sysClr val="windowText" lastClr="000000"/>
                </a:solidFill>
              </a:rPr>
              <a:t> slides for all figures and tables pre-inserted into PowerPoint without notes.</a:t>
            </a:r>
            <a:endParaRPr lang="en-US" altLang="en-US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21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45A5F966-7E19-A946-B07A-BFA42A664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4000" b="1"/>
              <a:t>Characteristics of Life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29B1241-E5A5-EE4F-A75B-7C3AD5EDA7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066800"/>
            <a:ext cx="8534400" cy="5486400"/>
          </a:xfrm>
        </p:spPr>
        <p:txBody>
          <a:bodyPr/>
          <a:lstStyle/>
          <a:p>
            <a:pPr marL="0" indent="0">
              <a:lnSpc>
                <a:spcPct val="75000"/>
              </a:lnSpc>
              <a:spcBef>
                <a:spcPct val="100000"/>
              </a:spcBef>
              <a:buNone/>
              <a:defRPr/>
            </a:pPr>
            <a:r>
              <a:rPr lang="en-US" altLang="en-US" dirty="0">
                <a:solidFill>
                  <a:srgbClr val="0E58C4"/>
                </a:solidFill>
              </a:rPr>
              <a:t>2. Life requires materials and energy.</a:t>
            </a:r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n-US" altLang="en-US" b="1" dirty="0">
                <a:solidFill>
                  <a:srgbClr val="FF0903"/>
                </a:solidFill>
              </a:rPr>
              <a:t>Energy</a:t>
            </a:r>
            <a:r>
              <a:rPr lang="en-US" altLang="en-US" dirty="0"/>
              <a:t> is the capacity to do work.</a:t>
            </a:r>
          </a:p>
          <a:p>
            <a:pPr lvl="2" eaLnBrk="1" hangingPunct="1">
              <a:lnSpc>
                <a:spcPct val="75000"/>
              </a:lnSpc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en-US" altLang="en-US" dirty="0"/>
              <a:t>Energy is required to maintain organization and conduct life-sustaining processes such as chemical reactions.</a:t>
            </a:r>
          </a:p>
          <a:p>
            <a:pPr lvl="3" eaLnBrk="1" hangingPunct="1">
              <a:lnSpc>
                <a:spcPct val="75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n-US" altLang="en-US" b="1" dirty="0">
                <a:solidFill>
                  <a:srgbClr val="FF0903"/>
                </a:solidFill>
              </a:rPr>
              <a:t>Metabolism</a:t>
            </a:r>
            <a:r>
              <a:rPr lang="en-US" altLang="en-US" dirty="0"/>
              <a:t> is all the chemical reactions that occur in a cell.</a:t>
            </a:r>
          </a:p>
          <a:p>
            <a:pPr lvl="2" eaLnBrk="1" hangingPunct="1">
              <a:lnSpc>
                <a:spcPct val="75000"/>
              </a:lnSpc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en-US" altLang="en-US" dirty="0"/>
              <a:t>The sun is the ultimate source of energy for nearly all life on Earth.</a:t>
            </a:r>
          </a:p>
          <a:p>
            <a:pPr lvl="3" eaLnBrk="1" hangingPunct="1">
              <a:lnSpc>
                <a:spcPct val="75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n-US" altLang="en-US" dirty="0"/>
              <a:t>Plants, algae, and some other organisms capture solar energy and perform photosynthesis.</a:t>
            </a:r>
          </a:p>
          <a:p>
            <a:pPr lvl="3" eaLnBrk="1" hangingPunct="1">
              <a:lnSpc>
                <a:spcPct val="75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n-US" altLang="en-US" b="1" dirty="0">
                <a:solidFill>
                  <a:srgbClr val="FF0903"/>
                </a:solidFill>
              </a:rPr>
              <a:t>Photosynthesis</a:t>
            </a:r>
            <a:r>
              <a:rPr lang="en-US" altLang="en-US" dirty="0"/>
              <a:t> is a process that converts solar energy into the chemical energy of carbohydrates.</a:t>
            </a:r>
          </a:p>
          <a:p>
            <a:pPr lvl="2" eaLnBrk="1" hangingPunct="1">
              <a:lnSpc>
                <a:spcPct val="75000"/>
              </a:lnSpc>
              <a:spcBef>
                <a:spcPct val="100000"/>
              </a:spcBef>
              <a:defRPr/>
            </a:pPr>
            <a:endParaRPr lang="en-US" altLang="en-US" dirty="0"/>
          </a:p>
          <a:p>
            <a:pPr marL="457200" lvl="1" indent="0">
              <a:lnSpc>
                <a:spcPct val="75000"/>
              </a:lnSpc>
              <a:spcBef>
                <a:spcPct val="100000"/>
              </a:spcBef>
              <a:buNone/>
              <a:defRPr/>
            </a:pPr>
            <a:endParaRPr lang="en-US" altLang="en-US" dirty="0"/>
          </a:p>
          <a:p>
            <a:pPr marL="0" indent="0">
              <a:lnSpc>
                <a:spcPct val="75000"/>
              </a:lnSpc>
              <a:spcBef>
                <a:spcPct val="100000"/>
              </a:spcBef>
              <a:defRPr/>
            </a:pPr>
            <a:endParaRPr lang="en-US" altLang="en-US" dirty="0"/>
          </a:p>
        </p:txBody>
      </p:sp>
      <p:sp>
        <p:nvSpPr>
          <p:cNvPr id="46083" name="Slide Number Placeholder 1">
            <a:extLst>
              <a:ext uri="{FF2B5EF4-FFF2-40B4-BE49-F238E27FC236}">
                <a16:creationId xmlns:a16="http://schemas.microsoft.com/office/drawing/2014/main" id="{BBB06E61-2785-8646-A385-A5D7BAD92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780EC7-A949-9046-888A-6AFCC9D3991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3108617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52EB3122-8FFD-3946-B0B9-F52D2706B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/>
              <a:t>Ecosystems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05F1B056-8DC3-F349-87CE-499A113818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914400"/>
            <a:ext cx="8763000" cy="54864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Ecosystems are characterized by chemical cycling and energy flow.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Chemicals are not used up when organisms die.</a:t>
            </a:r>
          </a:p>
          <a:p>
            <a:pPr lvl="2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Chemicals move from one population to another in a food chain.</a:t>
            </a:r>
          </a:p>
          <a:p>
            <a:pPr lvl="2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Example: Chemicals move from producers to consumers to decomposers.</a:t>
            </a:r>
          </a:p>
          <a:p>
            <a:pPr lvl="2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As a result of death and decomposition, chemicals are returned to living plants.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Energy from the sun flows through plants and other members of the food chain as one population feeds on another.</a:t>
            </a:r>
          </a:p>
          <a:p>
            <a:pPr lvl="2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Therefore, there must be a constant input of solar energy.  </a:t>
            </a:r>
          </a:p>
          <a:p>
            <a:pPr lvl="2" algn="ctr" eaLnBrk="1" hangingPunct="1">
              <a:lnSpc>
                <a:spcPct val="75000"/>
              </a:lnSpc>
              <a:spcBef>
                <a:spcPct val="65000"/>
              </a:spcBef>
            </a:pPr>
            <a:endParaRPr lang="en-US" altLang="en-US"/>
          </a:p>
        </p:txBody>
      </p:sp>
      <p:sp>
        <p:nvSpPr>
          <p:cNvPr id="48131" name="Slide Number Placeholder 1">
            <a:extLst>
              <a:ext uri="{FF2B5EF4-FFF2-40B4-BE49-F238E27FC236}">
                <a16:creationId xmlns:a16="http://schemas.microsoft.com/office/drawing/2014/main" id="{FE2DF108-D092-2F4D-BAAB-468BF1BF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E62F7E-C0BC-2D4F-8B85-0C525D112F4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62645570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8" descr="mad2543X_01_10_baseart">
            <a:extLst>
              <a:ext uri="{FF2B5EF4-FFF2-40B4-BE49-F238E27FC236}">
                <a16:creationId xmlns:a16="http://schemas.microsoft.com/office/drawing/2014/main" id="{B51DF2F6-E626-5047-BDDA-AC0E3D90F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9" y="269875"/>
            <a:ext cx="4886325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904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4C1868F5-F8D7-9E44-89A0-A4E695B57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4000" b="1"/>
              <a:t>Characteristics of Life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5EF9700-32D0-034E-9C2E-1DE37FE17B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143000"/>
            <a:ext cx="8534400" cy="2971800"/>
          </a:xfrm>
        </p:spPr>
        <p:txBody>
          <a:bodyPr/>
          <a:lstStyle/>
          <a:p>
            <a:pPr marL="0" indent="0">
              <a:lnSpc>
                <a:spcPct val="75000"/>
              </a:lnSpc>
              <a:spcBef>
                <a:spcPct val="100000"/>
              </a:spcBef>
              <a:buNone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3. Living things maintain homeostasis.</a:t>
            </a:r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0903"/>
                </a:solidFill>
              </a:rPr>
              <a:t>Homeostasis </a:t>
            </a:r>
            <a:r>
              <a:rPr lang="en-US" dirty="0"/>
              <a:t>is the maintenance of internal conditions within certain boundaries.</a:t>
            </a:r>
          </a:p>
          <a:p>
            <a:pPr lvl="2" eaLnBrk="1" hangingPunct="1">
              <a:lnSpc>
                <a:spcPct val="75000"/>
              </a:lnSpc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en-US" dirty="0"/>
              <a:t>It is imperative than an organism maintain a state of biological balance.</a:t>
            </a:r>
          </a:p>
          <a:p>
            <a:pPr lvl="2" eaLnBrk="1" hangingPunct="1">
              <a:lnSpc>
                <a:spcPct val="75000"/>
              </a:lnSpc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en-US" dirty="0"/>
              <a:t>Feedback systems monitor internal conditions and make adjustments.</a:t>
            </a:r>
          </a:p>
          <a:p>
            <a:pPr marL="0" indent="0">
              <a:lnSpc>
                <a:spcPct val="75000"/>
              </a:lnSpc>
              <a:spcBef>
                <a:spcPct val="100000"/>
              </a:spcBef>
              <a:buNone/>
              <a:defRPr/>
            </a:pPr>
            <a:endParaRPr lang="en-US" dirty="0"/>
          </a:p>
          <a:p>
            <a:pPr marL="0" indent="0">
              <a:lnSpc>
                <a:spcPct val="75000"/>
              </a:lnSpc>
              <a:spcBef>
                <a:spcPct val="100000"/>
              </a:spcBef>
              <a:buNone/>
              <a:defRPr/>
            </a:pPr>
            <a:endParaRPr lang="en-US" dirty="0"/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  <a:defRPr/>
            </a:pPr>
            <a:endParaRPr lang="en-US" dirty="0"/>
          </a:p>
          <a:p>
            <a:pPr eaLnBrk="1" hangingPunct="1">
              <a:lnSpc>
                <a:spcPct val="75000"/>
              </a:lnSpc>
              <a:spcBef>
                <a:spcPct val="100000"/>
              </a:spcBef>
              <a:defRPr/>
            </a:pPr>
            <a:endParaRPr lang="en-US" dirty="0"/>
          </a:p>
        </p:txBody>
      </p:sp>
      <p:sp>
        <p:nvSpPr>
          <p:cNvPr id="51203" name="Slide Number Placeholder 1">
            <a:extLst>
              <a:ext uri="{FF2B5EF4-FFF2-40B4-BE49-F238E27FC236}">
                <a16:creationId xmlns:a16="http://schemas.microsoft.com/office/drawing/2014/main" id="{D874C7CD-9477-CB4C-9FD0-209D15AF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F42B3E-D368-E947-B6CD-166E1919717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5DB58D1-EDB1-F040-AC7C-09613186F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95800"/>
            <a:ext cx="8534400" cy="297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75000"/>
              </a:lnSpc>
              <a:spcBef>
                <a:spcPct val="100000"/>
              </a:spcBef>
              <a:buNone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4. Living things respond to stimuli.</a:t>
            </a:r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n-US" dirty="0"/>
              <a:t>Living things interact with the environment and respond to changes in the environment.</a:t>
            </a:r>
          </a:p>
          <a:p>
            <a:pPr lvl="2" eaLnBrk="1" hangingPunct="1">
              <a:lnSpc>
                <a:spcPct val="75000"/>
              </a:lnSpc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en-US" dirty="0"/>
              <a:t>The ability to respond often produces movement.</a:t>
            </a:r>
          </a:p>
          <a:p>
            <a:pPr marL="0" indent="0" eaLnBrk="1" hangingPunct="1">
              <a:lnSpc>
                <a:spcPct val="75000"/>
              </a:lnSpc>
              <a:spcBef>
                <a:spcPct val="100000"/>
              </a:spcBef>
              <a:buNone/>
              <a:defRPr/>
            </a:pPr>
            <a:endParaRPr lang="en-US" dirty="0"/>
          </a:p>
          <a:p>
            <a:pPr marL="0" indent="0" eaLnBrk="1" hangingPunct="1">
              <a:lnSpc>
                <a:spcPct val="75000"/>
              </a:lnSpc>
              <a:spcBef>
                <a:spcPct val="100000"/>
              </a:spcBef>
              <a:buNone/>
              <a:defRPr/>
            </a:pPr>
            <a:endParaRPr lang="en-US" dirty="0"/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  <a:defRPr/>
            </a:pPr>
            <a:endParaRPr lang="en-US" dirty="0"/>
          </a:p>
          <a:p>
            <a:pPr eaLnBrk="1" hangingPunct="1">
              <a:lnSpc>
                <a:spcPct val="75000"/>
              </a:lnSpc>
              <a:spcBef>
                <a:spcPct val="10000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2426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B9B4A040-2E38-1F43-AC38-0BAA1D213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Characteristics of Life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9B5F862-91EA-5F43-BD0F-7A825DA955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990600"/>
            <a:ext cx="8610600" cy="5638800"/>
          </a:xfrm>
        </p:spPr>
        <p:txBody>
          <a:bodyPr/>
          <a:lstStyle/>
          <a:p>
            <a:pPr marL="0" indent="0">
              <a:lnSpc>
                <a:spcPct val="75000"/>
              </a:lnSpc>
              <a:spcBef>
                <a:spcPct val="100000"/>
              </a:spcBef>
              <a:buNone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5. Living things reproduce and develop.</a:t>
            </a:r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n-US" dirty="0"/>
              <a:t>All living organisms must reproduce</a:t>
            </a:r>
            <a:r>
              <a:rPr lang="en-US" b="1" dirty="0">
                <a:solidFill>
                  <a:srgbClr val="FF0903"/>
                </a:solidFill>
              </a:rPr>
              <a:t> </a:t>
            </a:r>
            <a:r>
              <a:rPr lang="en-US" dirty="0"/>
              <a:t>to maintain a population.</a:t>
            </a:r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n-US" dirty="0"/>
              <a:t>The manner of reproduction varies among different organisms.</a:t>
            </a:r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n-US" dirty="0"/>
              <a:t>When organisms reproduce, they pass on copies of their genetic information (</a:t>
            </a:r>
            <a:r>
              <a:rPr lang="en-US" b="1" dirty="0">
                <a:solidFill>
                  <a:srgbClr val="FF0000"/>
                </a:solidFill>
              </a:rPr>
              <a:t>genes</a:t>
            </a:r>
            <a:r>
              <a:rPr lang="en-US" dirty="0"/>
              <a:t>) to the next generation.</a:t>
            </a:r>
          </a:p>
          <a:p>
            <a:pPr lvl="2" eaLnBrk="1" hangingPunct="1">
              <a:lnSpc>
                <a:spcPct val="75000"/>
              </a:lnSpc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en-US" dirty="0"/>
              <a:t>Genes determine the characteristics of an organism.</a:t>
            </a:r>
          </a:p>
          <a:p>
            <a:pPr lvl="2" eaLnBrk="1" hangingPunct="1">
              <a:lnSpc>
                <a:spcPct val="75000"/>
              </a:lnSpc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en-US" dirty="0"/>
              <a:t>Genes are composed of DNA (deoxyribonucleic acid).</a:t>
            </a:r>
          </a:p>
          <a:p>
            <a:pPr lvl="2" eaLnBrk="1" hangingPunct="1">
              <a:lnSpc>
                <a:spcPct val="75000"/>
              </a:lnSpc>
              <a:spcBef>
                <a:spcPct val="100000"/>
              </a:spcBef>
              <a:defRPr/>
            </a:pPr>
            <a:endParaRPr lang="en-US" dirty="0"/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  <a:defRPr/>
            </a:pPr>
            <a:endParaRPr lang="en-US" dirty="0"/>
          </a:p>
          <a:p>
            <a:pPr marL="0" indent="0">
              <a:lnSpc>
                <a:spcPct val="75000"/>
              </a:lnSpc>
              <a:spcBef>
                <a:spcPct val="100000"/>
              </a:spcBef>
              <a:buNone/>
              <a:defRPr/>
            </a:pPr>
            <a:endParaRPr lang="en-US" dirty="0"/>
          </a:p>
          <a:p>
            <a:pPr marL="0" indent="0">
              <a:lnSpc>
                <a:spcPct val="75000"/>
              </a:lnSpc>
              <a:spcBef>
                <a:spcPct val="100000"/>
              </a:spcBef>
              <a:buNone/>
              <a:defRPr/>
            </a:pPr>
            <a:endParaRPr lang="en-US" dirty="0"/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  <a:defRPr/>
            </a:pPr>
            <a:endParaRPr lang="en-US" dirty="0"/>
          </a:p>
          <a:p>
            <a:pPr eaLnBrk="1" hangingPunct="1">
              <a:lnSpc>
                <a:spcPct val="75000"/>
              </a:lnSpc>
              <a:spcBef>
                <a:spcPct val="100000"/>
              </a:spcBef>
              <a:defRPr/>
            </a:pPr>
            <a:endParaRPr lang="en-US" dirty="0"/>
          </a:p>
        </p:txBody>
      </p:sp>
      <p:sp>
        <p:nvSpPr>
          <p:cNvPr id="53251" name="Slide Number Placeholder 1">
            <a:extLst>
              <a:ext uri="{FF2B5EF4-FFF2-40B4-BE49-F238E27FC236}">
                <a16:creationId xmlns:a16="http://schemas.microsoft.com/office/drawing/2014/main" id="{00C8CB54-7138-B44A-B334-9CDE221D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D0F1AE-16C0-5F49-B6A2-546FF2B3D00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4001611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E7A767A8-9261-BA4F-864B-1F99AD041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4000" b="1"/>
              <a:t>Characteristics of Life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64793CA8-2295-BF45-AC80-ECB6CBBC3D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143000"/>
            <a:ext cx="8534400" cy="4800600"/>
          </a:xfrm>
        </p:spPr>
        <p:txBody>
          <a:bodyPr/>
          <a:lstStyle/>
          <a:p>
            <a:pPr marL="0" indent="0">
              <a:lnSpc>
                <a:spcPct val="75000"/>
              </a:lnSpc>
              <a:spcBef>
                <a:spcPct val="100000"/>
              </a:spcBef>
              <a:buNone/>
            </a:pPr>
            <a:r>
              <a:rPr lang="en-US" altLang="en-US">
                <a:solidFill>
                  <a:srgbClr val="0E58C4"/>
                </a:solidFill>
              </a:rPr>
              <a:t>6. Living things have adaptations.</a:t>
            </a:r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altLang="en-US"/>
              <a:t>An </a:t>
            </a:r>
            <a:r>
              <a:rPr lang="en-US" altLang="en-US" b="1">
                <a:solidFill>
                  <a:srgbClr val="FF0000"/>
                </a:solidFill>
              </a:rPr>
              <a:t>adaptation</a:t>
            </a:r>
            <a:r>
              <a:rPr lang="en-US" altLang="en-US"/>
              <a:t> is any modification that makes an organism better able to function in a particular environment.</a:t>
            </a:r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altLang="en-US"/>
              <a:t>The diversity of life exists because over long periods of time, organisms respond to changing environments by developing new adaptations.</a:t>
            </a:r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Evolution</a:t>
            </a:r>
            <a:r>
              <a:rPr lang="en-US" altLang="en-US"/>
              <a:t> is the change in a population of organisms over time to become more suited to the environment.</a:t>
            </a:r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</a:pPr>
            <a:endParaRPr lang="en-US" altLang="en-US"/>
          </a:p>
          <a:p>
            <a:pPr marL="0" indent="0">
              <a:lnSpc>
                <a:spcPct val="75000"/>
              </a:lnSpc>
              <a:spcBef>
                <a:spcPct val="100000"/>
              </a:spcBef>
              <a:buNone/>
            </a:pPr>
            <a:endParaRPr lang="en-US" altLang="en-US"/>
          </a:p>
          <a:p>
            <a:pPr marL="0" indent="0">
              <a:lnSpc>
                <a:spcPct val="75000"/>
              </a:lnSpc>
              <a:spcBef>
                <a:spcPct val="100000"/>
              </a:spcBef>
              <a:buNone/>
            </a:pPr>
            <a:endParaRPr lang="en-US" altLang="en-US"/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</a:pPr>
            <a:endParaRPr lang="en-US" altLang="en-US"/>
          </a:p>
          <a:p>
            <a:pPr marL="0" indent="0">
              <a:lnSpc>
                <a:spcPct val="75000"/>
              </a:lnSpc>
              <a:spcBef>
                <a:spcPct val="100000"/>
              </a:spcBef>
            </a:pPr>
            <a:endParaRPr lang="en-US" altLang="en-US"/>
          </a:p>
        </p:txBody>
      </p:sp>
      <p:sp>
        <p:nvSpPr>
          <p:cNvPr id="55299" name="Slide Number Placeholder 1">
            <a:extLst>
              <a:ext uri="{FF2B5EF4-FFF2-40B4-BE49-F238E27FC236}">
                <a16:creationId xmlns:a16="http://schemas.microsoft.com/office/drawing/2014/main" id="{49D29977-6A3D-5747-ADAE-703EE65DE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64DE2E-395F-1442-8E6F-9DA79640844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11892620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1">
            <a:extLst>
              <a:ext uri="{FF2B5EF4-FFF2-40B4-BE49-F238E27FC236}">
                <a16:creationId xmlns:a16="http://schemas.microsoft.com/office/drawing/2014/main" id="{D5A80806-5E49-704E-98DC-39D2F73A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83E773-AF81-1243-8499-16B9ED42880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pic>
        <p:nvPicPr>
          <p:cNvPr id="57346" name="Picture 5" descr="mad25502_01_04">
            <a:extLst>
              <a:ext uri="{FF2B5EF4-FFF2-40B4-BE49-F238E27FC236}">
                <a16:creationId xmlns:a16="http://schemas.microsoft.com/office/drawing/2014/main" id="{B6D7DD0F-08AC-F340-AAF5-F30715DA0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04801"/>
            <a:ext cx="5700713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780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>
            <a:extLst>
              <a:ext uri="{FF2B5EF4-FFF2-40B4-BE49-F238E27FC236}">
                <a16:creationId xmlns:a16="http://schemas.microsoft.com/office/drawing/2014/main" id="{A8F7AF86-E14E-A047-A484-8AEFCEF4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172200"/>
            <a:ext cx="2133600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63F70E-635D-614C-A89E-2379426ECAF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23554" name="Rectangle 4">
            <a:extLst>
              <a:ext uri="{FF2B5EF4-FFF2-40B4-BE49-F238E27FC236}">
                <a16:creationId xmlns:a16="http://schemas.microsoft.com/office/drawing/2014/main" id="{BC5FE372-53C9-7C45-88D7-3170671C4E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2016AB2D-9ED8-F946-A838-91CABF4EEA2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9726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altLang="en-US" sz="2400"/>
              <a:t>1.1 The Characteristics of Life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altLang="en-US" sz="2400"/>
              <a:t>1.2 Evolution and the Characteristics of Life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altLang="en-US" sz="2400"/>
              <a:t>1.3 The Process of Science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altLang="en-US" sz="2400"/>
              <a:t>1.4 Challenges Facing Science</a:t>
            </a:r>
          </a:p>
        </p:txBody>
      </p:sp>
    </p:spTree>
    <p:extLst>
      <p:ext uri="{BB962C8B-B14F-4D97-AF65-F5344CB8AC3E}">
        <p14:creationId xmlns:p14="http://schemas.microsoft.com/office/powerpoint/2010/main" val="1615073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991878B-4C5E-4F44-B726-B1CBDBBFA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+mn-lt"/>
              </a:rPr>
              <a:t>1.1 The Characteristics of Life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9068F871-BF00-1744-BD1E-81BD35E309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8458200" cy="54102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100000"/>
              </a:spcBef>
            </a:pPr>
            <a:r>
              <a:rPr lang="en-US" altLang="en-US" b="1">
                <a:solidFill>
                  <a:srgbClr val="FF0903"/>
                </a:solidFill>
              </a:rPr>
              <a:t>Biology</a:t>
            </a:r>
            <a:r>
              <a:rPr lang="en-US" altLang="en-US"/>
              <a:t> is the scientific study of life.</a:t>
            </a:r>
          </a:p>
          <a:p>
            <a:pPr eaLnBrk="1" hangingPunct="1">
              <a:lnSpc>
                <a:spcPct val="75000"/>
              </a:lnSpc>
              <a:spcBef>
                <a:spcPct val="100000"/>
              </a:spcBef>
            </a:pPr>
            <a:r>
              <a:rPr lang="en-US" altLang="en-US"/>
              <a:t>There is great diversity among living things.</a:t>
            </a:r>
          </a:p>
          <a:p>
            <a:pPr eaLnBrk="1" hangingPunct="1">
              <a:lnSpc>
                <a:spcPct val="75000"/>
              </a:lnSpc>
              <a:spcBef>
                <a:spcPct val="100000"/>
              </a:spcBef>
            </a:pPr>
            <a:r>
              <a:rPr lang="en-US" altLang="en-US"/>
              <a:t>Living things</a:t>
            </a:r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</a:pPr>
            <a:r>
              <a:rPr lang="en-US" altLang="en-US"/>
              <a:t>are composed of the same chemical elements as nonliving things.</a:t>
            </a:r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</a:pPr>
            <a:r>
              <a:rPr lang="en-US" altLang="en-US"/>
              <a:t>obey the same physical and chemical laws that govern everything in the universe. </a:t>
            </a:r>
          </a:p>
        </p:txBody>
      </p:sp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id="{9D3CF094-2F74-B848-9802-92BE71EC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7EB672-7EBB-C640-8DC5-72C261F078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016726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E0B6DF22-5F66-7947-940B-9F910255A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60714" y="304801"/>
            <a:ext cx="5570537" cy="6651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latin typeface="+mn-lt"/>
              </a:rPr>
              <a:t>Diversity of Life</a:t>
            </a:r>
          </a:p>
        </p:txBody>
      </p:sp>
      <p:sp>
        <p:nvSpPr>
          <p:cNvPr id="27650" name="Slide Number Placeholder 1">
            <a:extLst>
              <a:ext uri="{FF2B5EF4-FFF2-40B4-BE49-F238E27FC236}">
                <a16:creationId xmlns:a16="http://schemas.microsoft.com/office/drawing/2014/main" id="{3BF51E01-2193-414D-BC09-C3DE8A47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38EAB0-5CD1-3042-B3D1-2CD4F029E92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EFA742B-BE7E-6841-A43E-96878FFF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4800601"/>
            <a:ext cx="7924800" cy="1095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Despite diversity, all living things share the same basic characteristics.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7652" name="Picture 9" descr="mad25502_01_01">
            <a:extLst>
              <a:ext uri="{FF2B5EF4-FFF2-40B4-BE49-F238E27FC236}">
                <a16:creationId xmlns:a16="http://schemas.microsoft.com/office/drawing/2014/main" id="{785C144F-2924-2046-9BCA-97BBB8976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4" y="1600200"/>
            <a:ext cx="874077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70807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17916138-2F8D-134E-B43E-0DEB7FF81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4000" b="1"/>
              <a:t>Characteristics of Life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1388B9C-C692-0940-8EC6-57F2D1EE0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8382000" cy="5105400"/>
          </a:xfrm>
        </p:spPr>
        <p:txBody>
          <a:bodyPr/>
          <a:lstStyle/>
          <a:p>
            <a:pPr marL="0" indent="0">
              <a:lnSpc>
                <a:spcPct val="75000"/>
              </a:lnSpc>
              <a:spcBef>
                <a:spcPct val="100000"/>
              </a:spcBef>
              <a:buNone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1. Living things are organized.</a:t>
            </a:r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n-US" dirty="0"/>
              <a:t>The levels of biological organization range from atoms to the biosphere.</a:t>
            </a:r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cell</a:t>
            </a:r>
            <a:r>
              <a:rPr lang="en-US" dirty="0"/>
              <a:t> is the basic unit of structure and function of all living things.</a:t>
            </a:r>
          </a:p>
          <a:p>
            <a:pPr lvl="2" eaLnBrk="1" hangingPunct="1">
              <a:lnSpc>
                <a:spcPct val="75000"/>
              </a:lnSpc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en-US" dirty="0"/>
              <a:t>Unicellular or multicellular</a:t>
            </a:r>
          </a:p>
          <a:p>
            <a:pPr lvl="1" eaLnBrk="1" hangingPunct="1">
              <a:lnSpc>
                <a:spcPct val="75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n-US" dirty="0"/>
              <a:t>Each level of organization is more complex than the level preceding it.</a:t>
            </a:r>
          </a:p>
          <a:p>
            <a:pPr lvl="2" eaLnBrk="1" hangingPunct="1">
              <a:lnSpc>
                <a:spcPct val="75000"/>
              </a:lnSpc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en-US" dirty="0"/>
              <a:t> As biological complexity increases, each level acquires new </a:t>
            </a:r>
            <a:r>
              <a:rPr lang="en-US" b="1" dirty="0">
                <a:solidFill>
                  <a:srgbClr val="FF0903"/>
                </a:solidFill>
              </a:rPr>
              <a:t>emergent properties</a:t>
            </a:r>
            <a:r>
              <a:rPr lang="en-US" dirty="0"/>
              <a:t>.</a:t>
            </a:r>
          </a:p>
          <a:p>
            <a:pPr eaLnBrk="1" hangingPunct="1">
              <a:lnSpc>
                <a:spcPct val="75000"/>
              </a:lnSpc>
              <a:spcBef>
                <a:spcPct val="100000"/>
              </a:spcBef>
              <a:buFontTx/>
              <a:buNone/>
              <a:defRPr/>
            </a:pPr>
            <a:endParaRPr lang="en-US" dirty="0"/>
          </a:p>
        </p:txBody>
      </p:sp>
      <p:sp>
        <p:nvSpPr>
          <p:cNvPr id="29699" name="Slide Number Placeholder 1">
            <a:extLst>
              <a:ext uri="{FF2B5EF4-FFF2-40B4-BE49-F238E27FC236}">
                <a16:creationId xmlns:a16="http://schemas.microsoft.com/office/drawing/2014/main" id="{1C95A640-29E3-8542-A29B-964842C96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009C6F-EDDC-E44A-A048-810469934CC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7178443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7" descr="mad2543X_01_02_1">
            <a:extLst>
              <a:ext uri="{FF2B5EF4-FFF2-40B4-BE49-F238E27FC236}">
                <a16:creationId xmlns:a16="http://schemas.microsoft.com/office/drawing/2014/main" id="{3D827DB4-66C6-7245-BF05-F63E2A6E4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2933700"/>
            <a:ext cx="87312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39">
            <a:extLst>
              <a:ext uri="{FF2B5EF4-FFF2-40B4-BE49-F238E27FC236}">
                <a16:creationId xmlns:a16="http://schemas.microsoft.com/office/drawing/2014/main" id="{E3B01B04-63D7-2D43-8D4C-12D714CA0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3238500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Atom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Smallest unit of an element composed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of electrons, protons, and neutrons</a:t>
            </a:r>
          </a:p>
        </p:txBody>
      </p:sp>
      <p:sp>
        <p:nvSpPr>
          <p:cNvPr id="31747" name="TextBox 24">
            <a:extLst>
              <a:ext uri="{FF2B5EF4-FFF2-40B4-BE49-F238E27FC236}">
                <a16:creationId xmlns:a16="http://schemas.microsoft.com/office/drawing/2014/main" id="{0909B2A7-A4CD-8B48-957E-55148CBE5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2724150"/>
            <a:ext cx="61785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Copyright © The McGraw-Hill Companies, Inc. Permission required for reproduction or display.</a:t>
            </a:r>
          </a:p>
        </p:txBody>
      </p:sp>
      <p:sp>
        <p:nvSpPr>
          <p:cNvPr id="6" name="Text Box 748">
            <a:extLst>
              <a:ext uri="{FF2B5EF4-FFF2-40B4-BE49-F238E27FC236}">
                <a16:creationId xmlns:a16="http://schemas.microsoft.com/office/drawing/2014/main" id="{39261738-BED6-224D-BD39-73795A3DA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826" y="3038476"/>
            <a:ext cx="424155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>
                <a:latin typeface="+mj-lt"/>
              </a:rPr>
              <a:t>oxygen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27F74F3-FB6E-D84E-AE74-093898E5A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28600"/>
            <a:ext cx="9234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>
                <a:ea typeface="+mj-ea"/>
                <a:cs typeface="+mj-cs"/>
              </a:rPr>
              <a:t>Levels</a:t>
            </a:r>
            <a:r>
              <a:rPr lang="en-US" sz="4000" b="1" kern="0" dirty="0">
                <a:solidFill>
                  <a:schemeClr val="tx2"/>
                </a:solidFill>
                <a:ea typeface="+mj-ea"/>
                <a:cs typeface="+mj-cs"/>
              </a:rPr>
              <a:t> of Biological Organization</a:t>
            </a:r>
          </a:p>
        </p:txBody>
      </p:sp>
    </p:spTree>
    <p:extLst>
      <p:ext uri="{BB962C8B-B14F-4D97-AF65-F5344CB8AC3E}">
        <p14:creationId xmlns:p14="http://schemas.microsoft.com/office/powerpoint/2010/main" val="23420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mad2543X_01_02_2">
            <a:extLst>
              <a:ext uri="{FF2B5EF4-FFF2-40B4-BE49-F238E27FC236}">
                <a16:creationId xmlns:a16="http://schemas.microsoft.com/office/drawing/2014/main" id="{196886DC-DFF1-3D4C-B971-88EC5F703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2460626"/>
            <a:ext cx="875665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9">
            <a:extLst>
              <a:ext uri="{FF2B5EF4-FFF2-40B4-BE49-F238E27FC236}">
                <a16:creationId xmlns:a16="http://schemas.microsoft.com/office/drawing/2014/main" id="{9C7DA900-DB2A-6340-9E34-D19A09963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716338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Atom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Smallest unit of an element composed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of electrons, protons, and neutrons</a:t>
            </a:r>
          </a:p>
        </p:txBody>
      </p:sp>
      <p:sp>
        <p:nvSpPr>
          <p:cNvPr id="32771" name="Rectangle 39">
            <a:extLst>
              <a:ext uri="{FF2B5EF4-FFF2-40B4-BE49-F238E27FC236}">
                <a16:creationId xmlns:a16="http://schemas.microsoft.com/office/drawing/2014/main" id="{9A594119-23A4-F443-A258-8BFFE9434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2732088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Molecule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Union of two or more atoms of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the same or different elements</a:t>
            </a:r>
          </a:p>
        </p:txBody>
      </p:sp>
      <p:sp>
        <p:nvSpPr>
          <p:cNvPr id="32772" name="TextBox 24">
            <a:extLst>
              <a:ext uri="{FF2B5EF4-FFF2-40B4-BE49-F238E27FC236}">
                <a16:creationId xmlns:a16="http://schemas.microsoft.com/office/drawing/2014/main" id="{48179929-98B0-4E41-AA4B-46B741941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2233614"/>
            <a:ext cx="61785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Copyright © The McGraw-Hill Companies, Inc. Permission required for reproduction or display.</a:t>
            </a:r>
          </a:p>
        </p:txBody>
      </p:sp>
      <p:sp>
        <p:nvSpPr>
          <p:cNvPr id="7" name="Text Box 748">
            <a:extLst>
              <a:ext uri="{FF2B5EF4-FFF2-40B4-BE49-F238E27FC236}">
                <a16:creationId xmlns:a16="http://schemas.microsoft.com/office/drawing/2014/main" id="{EE2DD515-6064-B44A-AC67-8E2EB56E2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4" y="3503614"/>
            <a:ext cx="424155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>
                <a:latin typeface="+mj-lt"/>
              </a:rPr>
              <a:t>oxygen</a:t>
            </a:r>
          </a:p>
        </p:txBody>
      </p:sp>
      <p:sp>
        <p:nvSpPr>
          <p:cNvPr id="8" name="Text Box 749">
            <a:extLst>
              <a:ext uri="{FF2B5EF4-FFF2-40B4-BE49-F238E27FC236}">
                <a16:creationId xmlns:a16="http://schemas.microsoft.com/office/drawing/2014/main" id="{B76F47E6-F88E-CD4A-A982-C65ADE282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8" y="2600326"/>
            <a:ext cx="673100" cy="138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methane</a:t>
            </a:r>
          </a:p>
        </p:txBody>
      </p:sp>
    </p:spTree>
    <p:extLst>
      <p:ext uri="{BB962C8B-B14F-4D97-AF65-F5344CB8AC3E}">
        <p14:creationId xmlns:p14="http://schemas.microsoft.com/office/powerpoint/2010/main" val="200690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 descr="mad2543X_01_02_3">
            <a:extLst>
              <a:ext uri="{FF2B5EF4-FFF2-40B4-BE49-F238E27FC236}">
                <a16:creationId xmlns:a16="http://schemas.microsoft.com/office/drawing/2014/main" id="{D2B3E446-E0C1-D546-928F-DB6A9ED5C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2001838"/>
            <a:ext cx="876617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39">
            <a:extLst>
              <a:ext uri="{FF2B5EF4-FFF2-40B4-BE49-F238E27FC236}">
                <a16:creationId xmlns:a16="http://schemas.microsoft.com/office/drawing/2014/main" id="{B64F9D1C-D72C-6E4D-B0C0-BE07DAF6C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4157663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Atom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Smallest unit of an element composed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of electrons, protons, and neutrons</a:t>
            </a:r>
          </a:p>
        </p:txBody>
      </p:sp>
      <p:sp>
        <p:nvSpPr>
          <p:cNvPr id="33795" name="Rectangle 39">
            <a:extLst>
              <a:ext uri="{FF2B5EF4-FFF2-40B4-BE49-F238E27FC236}">
                <a16:creationId xmlns:a16="http://schemas.microsoft.com/office/drawing/2014/main" id="{7B171AD5-A271-E247-926F-700E357A3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211513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Molecule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Union of two or more atoms of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the same or different elements</a:t>
            </a:r>
          </a:p>
        </p:txBody>
      </p:sp>
      <p:sp>
        <p:nvSpPr>
          <p:cNvPr id="33796" name="Rectangle 39">
            <a:extLst>
              <a:ext uri="{FF2B5EF4-FFF2-40B4-BE49-F238E27FC236}">
                <a16:creationId xmlns:a16="http://schemas.microsoft.com/office/drawing/2014/main" id="{6330C82C-098F-3243-9856-90A21C159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2232025"/>
            <a:ext cx="233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Cell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The structural and functional</a:t>
            </a:r>
            <a:br>
              <a:rPr lang="en-US" altLang="en-US" sz="900" b="1">
                <a:solidFill>
                  <a:srgbClr val="000000"/>
                </a:solidFill>
              </a:rPr>
            </a:br>
            <a:r>
              <a:rPr lang="en-US" altLang="en-US" sz="900" b="1">
                <a:solidFill>
                  <a:srgbClr val="000000"/>
                </a:solidFill>
              </a:rPr>
              <a:t>unit of all living things</a:t>
            </a:r>
          </a:p>
        </p:txBody>
      </p:sp>
      <p:sp>
        <p:nvSpPr>
          <p:cNvPr id="33797" name="TextBox 24">
            <a:extLst>
              <a:ext uri="{FF2B5EF4-FFF2-40B4-BE49-F238E27FC236}">
                <a16:creationId xmlns:a16="http://schemas.microsoft.com/office/drawing/2014/main" id="{26485926-BD50-3C44-8A6A-DD4DF63BB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1828800"/>
            <a:ext cx="61785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Copyright © The McGraw-Hill Companies, Inc. Permission required for reproduction or display.</a:t>
            </a:r>
          </a:p>
        </p:txBody>
      </p:sp>
      <p:sp>
        <p:nvSpPr>
          <p:cNvPr id="8" name="Text Box 748">
            <a:extLst>
              <a:ext uri="{FF2B5EF4-FFF2-40B4-BE49-F238E27FC236}">
                <a16:creationId xmlns:a16="http://schemas.microsoft.com/office/drawing/2014/main" id="{1DB7D1AD-523C-E643-99DC-8B9521EAA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826" y="3992564"/>
            <a:ext cx="424155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>
                <a:latin typeface="+mj-lt"/>
              </a:rPr>
              <a:t>oxygen</a:t>
            </a:r>
          </a:p>
        </p:txBody>
      </p:sp>
      <p:sp>
        <p:nvSpPr>
          <p:cNvPr id="9" name="Text Box 749">
            <a:extLst>
              <a:ext uri="{FF2B5EF4-FFF2-40B4-BE49-F238E27FC236}">
                <a16:creationId xmlns:a16="http://schemas.microsoft.com/office/drawing/2014/main" id="{14228B82-0256-564E-A0E0-9FF22C4DB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863" y="3089276"/>
            <a:ext cx="673100" cy="138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methane</a:t>
            </a:r>
          </a:p>
        </p:txBody>
      </p:sp>
      <p:sp>
        <p:nvSpPr>
          <p:cNvPr id="10" name="Text Box 750">
            <a:extLst>
              <a:ext uri="{FF2B5EF4-FFF2-40B4-BE49-F238E27FC236}">
                <a16:creationId xmlns:a16="http://schemas.microsoft.com/office/drawing/2014/main" id="{FE0867E7-229F-EA4F-97E5-939172028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8989" y="2170114"/>
            <a:ext cx="513923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plant cell</a:t>
            </a:r>
          </a:p>
        </p:txBody>
      </p:sp>
      <p:sp>
        <p:nvSpPr>
          <p:cNvPr id="11" name="Text Box 752">
            <a:extLst>
              <a:ext uri="{FF2B5EF4-FFF2-40B4-BE49-F238E27FC236}">
                <a16:creationId xmlns:a16="http://schemas.microsoft.com/office/drawing/2014/main" id="{CEFDB8CC-5C38-7F4E-AF56-51C54E54B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2170114"/>
            <a:ext cx="542777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latin typeface="+mj-lt"/>
              </a:rPr>
              <a:t>nerve cell</a:t>
            </a:r>
          </a:p>
        </p:txBody>
      </p:sp>
    </p:spTree>
    <p:extLst>
      <p:ext uri="{BB962C8B-B14F-4D97-AF65-F5344CB8AC3E}">
        <p14:creationId xmlns:p14="http://schemas.microsoft.com/office/powerpoint/2010/main" val="186919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1980</Words>
  <Application>Microsoft Macintosh PowerPoint</Application>
  <PresentationFormat>Widescreen</PresentationFormat>
  <Paragraphs>322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Rounded MT Bold</vt:lpstr>
      <vt:lpstr>Calibri</vt:lpstr>
      <vt:lpstr>Calibri Light</vt:lpstr>
      <vt:lpstr>Times New Roman</vt:lpstr>
      <vt:lpstr>Wingdings</vt:lpstr>
      <vt:lpstr>ヒラギノ角ゴ Pro W3</vt:lpstr>
      <vt:lpstr>Office Theme</vt:lpstr>
      <vt:lpstr>PowerPoint Presentation</vt:lpstr>
      <vt:lpstr>Biology  Sylvia S. Mader Michael Windelspecht </vt:lpstr>
      <vt:lpstr>Outline</vt:lpstr>
      <vt:lpstr>1.1 The Characteristics of Life</vt:lpstr>
      <vt:lpstr>Diversity of Life</vt:lpstr>
      <vt:lpstr>Characteristics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the Biosphere Is Organized</vt:lpstr>
      <vt:lpstr>How the Biosphere Is Organized</vt:lpstr>
      <vt:lpstr>Characteristics of Life</vt:lpstr>
      <vt:lpstr>Ecosystems</vt:lpstr>
      <vt:lpstr>PowerPoint Presentation</vt:lpstr>
      <vt:lpstr>Characteristics of Life</vt:lpstr>
      <vt:lpstr>Characteristics of Life</vt:lpstr>
      <vt:lpstr>Characteristics of Life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2021-08-19T18:43:52Z</dcterms:created>
  <dcterms:modified xsi:type="dcterms:W3CDTF">2021-08-19T18:44:33Z</dcterms:modified>
</cp:coreProperties>
</file>