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406" r:id="rId3"/>
    <p:sldId id="428" r:id="rId4"/>
    <p:sldId id="429" r:id="rId5"/>
    <p:sldId id="430" r:id="rId6"/>
    <p:sldId id="431" r:id="rId7"/>
    <p:sldId id="432" r:id="rId8"/>
    <p:sldId id="433" r:id="rId9"/>
    <p:sldId id="365" r:id="rId10"/>
    <p:sldId id="434" r:id="rId11"/>
    <p:sldId id="367" r:id="rId12"/>
    <p:sldId id="370" r:id="rId13"/>
    <p:sldId id="371" r:id="rId14"/>
    <p:sldId id="435" r:id="rId15"/>
    <p:sldId id="372" r:id="rId16"/>
    <p:sldId id="374" r:id="rId17"/>
    <p:sldId id="460" r:id="rId18"/>
    <p:sldId id="382" r:id="rId19"/>
    <p:sldId id="412" r:id="rId20"/>
    <p:sldId id="413" r:id="rId21"/>
    <p:sldId id="415" r:id="rId22"/>
    <p:sldId id="456" r:id="rId23"/>
    <p:sldId id="459" r:id="rId24"/>
    <p:sldId id="414" r:id="rId25"/>
    <p:sldId id="458" r:id="rId26"/>
    <p:sldId id="387" r:id="rId27"/>
    <p:sldId id="416" r:id="rId28"/>
    <p:sldId id="457" r:id="rId29"/>
    <p:sldId id="447" r:id="rId30"/>
    <p:sldId id="448" r:id="rId31"/>
    <p:sldId id="449" r:id="rId32"/>
    <p:sldId id="381" r:id="rId33"/>
    <p:sldId id="379" r:id="rId34"/>
    <p:sldId id="451" r:id="rId35"/>
    <p:sldId id="410" r:id="rId36"/>
    <p:sldId id="453" r:id="rId37"/>
    <p:sldId id="45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46"/>
  </p:normalViewPr>
  <p:slideViewPr>
    <p:cSldViewPr snapToGrid="0" snapToObjects="1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0C7C5-7CBD-D941-A414-7C5D0AB70C81}" type="datetimeFigureOut">
              <a:rPr lang="en-US" smtClean="0"/>
              <a:t>8/19/21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05F01-F4FC-3045-80BF-32E4DFA66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3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9B024307-EB4D-2946-9EBD-75E03CE5094C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A1EA5265-67C9-0D44-A33F-6ACC2FBE1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744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6FA22729-4B2E-F548-8593-45137CF65C5A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B798EF6E-E8BD-A344-8F4F-4464C5CFB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856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C00C0615-0147-8F40-97F1-F9AF75D63B10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00FBF61A-0BCA-034D-B4ED-6D09F95D9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486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C3304116-BEF0-974D-84EC-68ABE79CFE3D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8CCB16E9-7791-2043-9AC4-B4203AED1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180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F07EA9ED-8877-364C-A23B-087F7B37C564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>
            <a:extLst>
              <a:ext uri="{FF2B5EF4-FFF2-40B4-BE49-F238E27FC236}">
                <a16:creationId xmlns:a16="http://schemas.microsoft.com/office/drawing/2014/main" id="{D2FD4873-C5D7-254D-9B1A-8C3CDF40D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052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0C28335A-9A08-2E4F-AC78-357C3E05A63F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6C305B98-835B-0845-A73A-6904B7222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996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F3FFB24D-982B-E741-959D-06572507AD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Biology, 9th ed,Sylvia Mader</a:t>
            </a:r>
          </a:p>
        </p:txBody>
      </p:sp>
      <p:sp>
        <p:nvSpPr>
          <p:cNvPr id="105474" name="Rectangle 6">
            <a:extLst>
              <a:ext uri="{FF2B5EF4-FFF2-40B4-BE49-F238E27FC236}">
                <a16:creationId xmlns:a16="http://schemas.microsoft.com/office/drawing/2014/main" id="{9862BDF8-4DD8-E643-AA8B-80715939CE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A View of Life</a:t>
            </a:r>
          </a:p>
        </p:txBody>
      </p:sp>
      <p:sp>
        <p:nvSpPr>
          <p:cNvPr id="105475" name="Rectangle 7">
            <a:extLst>
              <a:ext uri="{FF2B5EF4-FFF2-40B4-BE49-F238E27FC236}">
                <a16:creationId xmlns:a16="http://schemas.microsoft.com/office/drawing/2014/main" id="{CF9500AD-5F9A-D243-BB92-E39CF8E7F6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Slide #</a:t>
            </a:r>
            <a:fld id="{B87D8E1E-E4E1-7B47-AD9F-117727CB3C67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80F9A347-654B-334F-BD1C-11495B39522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Chapter 01</a:t>
            </a:r>
          </a:p>
        </p:txBody>
      </p:sp>
      <p:sp>
        <p:nvSpPr>
          <p:cNvPr id="105477" name="Rectangle 2">
            <a:extLst>
              <a:ext uri="{FF2B5EF4-FFF2-40B4-BE49-F238E27FC236}">
                <a16:creationId xmlns:a16="http://schemas.microsoft.com/office/drawing/2014/main" id="{FDC3E0F8-72D9-3A4E-A0CD-194E7F76F468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8" name="Rectangle 3">
            <a:extLst>
              <a:ext uri="{FF2B5EF4-FFF2-40B4-BE49-F238E27FC236}">
                <a16:creationId xmlns:a16="http://schemas.microsoft.com/office/drawing/2014/main" id="{367E81B2-A2BB-BD43-A8B4-D1DAA1F6E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 made this figure as a draft.  I could replace it by a better one or if you do have a similar figure add it here.</a:t>
            </a:r>
          </a:p>
        </p:txBody>
      </p:sp>
    </p:spTree>
    <p:extLst>
      <p:ext uri="{BB962C8B-B14F-4D97-AF65-F5344CB8AC3E}">
        <p14:creationId xmlns:p14="http://schemas.microsoft.com/office/powerpoint/2010/main" val="887031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1DD53364-4CD9-524B-9B4E-C8040A908F3E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8C081990-AFF1-0F4A-97E9-F17700AC3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984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>
            <a:extLst>
              <a:ext uri="{FF2B5EF4-FFF2-40B4-BE49-F238E27FC236}">
                <a16:creationId xmlns:a16="http://schemas.microsoft.com/office/drawing/2014/main" id="{D29EEE0C-0F1F-2940-91AD-181352946509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6" name="Rectangle 3">
            <a:extLst>
              <a:ext uri="{FF2B5EF4-FFF2-40B4-BE49-F238E27FC236}">
                <a16:creationId xmlns:a16="http://schemas.microsoft.com/office/drawing/2014/main" id="{3E9C1DB9-E3A9-1949-AAB3-E9E12ED54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734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>
            <a:extLst>
              <a:ext uri="{FF2B5EF4-FFF2-40B4-BE49-F238E27FC236}">
                <a16:creationId xmlns:a16="http://schemas.microsoft.com/office/drawing/2014/main" id="{9559369E-2BE3-354E-A7A9-BEF4F929268E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8" name="Rectangle 3">
            <a:extLst>
              <a:ext uri="{FF2B5EF4-FFF2-40B4-BE49-F238E27FC236}">
                <a16:creationId xmlns:a16="http://schemas.microsoft.com/office/drawing/2014/main" id="{BD013C9B-3063-D245-85AA-77ED22173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286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>
            <a:extLst>
              <a:ext uri="{FF2B5EF4-FFF2-40B4-BE49-F238E27FC236}">
                <a16:creationId xmlns:a16="http://schemas.microsoft.com/office/drawing/2014/main" id="{FD6E8F1D-D631-9748-A62B-F53CB15A9948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6" name="Rectangle 3">
            <a:extLst>
              <a:ext uri="{FF2B5EF4-FFF2-40B4-BE49-F238E27FC236}">
                <a16:creationId xmlns:a16="http://schemas.microsoft.com/office/drawing/2014/main" id="{282D699D-2924-0E4A-B894-4FEB5E7D6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22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063684D8-E833-6546-B9C5-1006B20D64C2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6B8C5028-B2E8-FF40-8B84-FB20EF989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36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9CA27DD0-3E94-5943-8B0C-4B5AA1C32AA2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>
            <a:extLst>
              <a:ext uri="{FF2B5EF4-FFF2-40B4-BE49-F238E27FC236}">
                <a16:creationId xmlns:a16="http://schemas.microsoft.com/office/drawing/2014/main" id="{B5231A0C-9F8C-3647-AD73-CA0B577A1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911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CC440F25-5649-D944-BA4B-9B4BD5489E51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6C2B7228-4EF8-DC4F-9CFA-1FE0FDFBC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643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CD72170E-B567-684A-B265-6BC9DDCD1E8D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CDAFFFA4-767E-FB4B-9D79-616BE269B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004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9D4EF6BC-689D-0C43-84ED-D7F6CB2761FD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C8C21C20-7FF0-E74E-9847-758A7410B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44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B23AA445-5EEC-C44A-B502-E054D28B9450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101A4315-AB42-EB42-B9F9-0726C5259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2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19190D90-A225-9746-A3AC-6885E52599D0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161BDAAE-501A-E04E-846E-03B64593B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564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9691AF42-5568-7341-87F7-842C4D10684F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>
            <a:extLst>
              <a:ext uri="{FF2B5EF4-FFF2-40B4-BE49-F238E27FC236}">
                <a16:creationId xmlns:a16="http://schemas.microsoft.com/office/drawing/2014/main" id="{44B34BA9-6B21-1441-9766-936569A9B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032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1ACA26CF-2153-FA45-894E-6AC6C4BEEEF9}"/>
              </a:ext>
            </a:extLst>
          </p:cNvPr>
          <p:cNvSpPr>
            <a:spLocks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FE0FB5BF-7DBE-3540-A733-D50B79010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28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20D5-0CD0-D648-BD33-A93765832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B860F6-7A8A-C840-9A75-186039DDD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FF083-EDC8-8442-8A00-73F4B8DA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31A8-7C72-B443-913E-02DD4011854B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6267A-EFD6-E348-AA5D-AAEA5B92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06C11-B1BC-574E-A1EB-B1985C41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8D56-811E-DC48-AFCF-42AF9F18F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742F-7DBB-F340-BD77-032DD9FE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B1672-DB80-1B47-BC50-3AFF60316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9976A-F807-6B45-8937-9362047E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31A8-7C72-B443-913E-02DD4011854B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53A99-ECE4-764D-993E-9F5349B2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7D223-1314-CC4C-B2DB-0B6BF4AB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8D56-811E-DC48-AFCF-42AF9F18F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8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D6EB2E-56AE-3D47-984E-07874561F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D342B-FB53-4247-8280-5796A66BD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0BB91-FFAE-084B-9CFC-9BAEE60F3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31A8-7C72-B443-913E-02DD4011854B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6BEEF-7A9A-984C-B484-A42C75A00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A46F4-2FAA-5E48-96B9-89BBB36E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8D56-811E-DC48-AFCF-42AF9F18F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8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88433" y="1392239"/>
            <a:ext cx="11169651" cy="49561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515B0170-D48A-4441-BD3F-C94AEE48EE7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54C4C-753C-034B-A0FD-82B0F350E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624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8433" y="1392239"/>
            <a:ext cx="11169651" cy="2401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433" y="3946525"/>
            <a:ext cx="11169651" cy="2401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1645CC48-AC18-F743-BFF8-48AFB73FBEC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D68F-7CDF-BC4E-9327-F253CDB5E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3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ABC0-8A1B-064C-944C-4393E218A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A36B3-033C-DE40-B555-CA45B20B2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08300-4E11-8843-97B2-CBBEB7E3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31A8-7C72-B443-913E-02DD4011854B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72B0C-75A3-F642-8B69-C82200572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211B0-D167-DE4D-84B5-FAC8CA92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8D56-811E-DC48-AFCF-42AF9F18F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3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399BC-1A73-2946-BE6A-70AA7A15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35F52-1CFC-2F49-96B1-E7891ABED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763B3-E953-B44A-801A-8B10774CF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31A8-7C72-B443-913E-02DD4011854B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4DCED-5086-8147-BA2B-DB7AAC7C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B8A6C-0CBC-1742-9FB1-76ED91EB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8D56-811E-DC48-AFCF-42AF9F18F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1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8981-8F94-9A43-A527-A1D40644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0C5A4-28A1-F147-B404-879A9D588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00999-0578-4E45-9A83-146141A1F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AEC32-FA04-C547-9970-ABC652C8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31A8-7C72-B443-913E-02DD4011854B}" type="datetimeFigureOut">
              <a:rPr lang="en-US" smtClean="0"/>
              <a:t>8/19/21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F52B4-EF8F-1640-9ED2-B06113433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E155A-44C4-CE42-BA5B-1D5DF8EA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8D56-811E-DC48-AFCF-42AF9F18F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7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F71FF-8DD1-B247-B53D-80FD9556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60EEE-F9ED-D04D-A586-47F63C712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303A7-7C6B-C149-811F-3E782754B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2864C-42EA-2947-8A9F-77954C5CB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8AFA2E-F7C7-2945-8B2C-75B1FD527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556458-8ED1-EF4B-BC38-643048A28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31A8-7C72-B443-913E-02DD4011854B}" type="datetimeFigureOut">
              <a:rPr lang="en-US" smtClean="0"/>
              <a:t>8/19/21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4A5C87-82B7-6245-9D61-7F3955AA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663F8D-01DF-0942-B16E-5729B7A3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8D56-811E-DC48-AFCF-42AF9F18F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3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4D13-7AC9-E849-9DEF-B0EDFFC7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A6D48-C083-AA4C-8A0B-4F41A49FD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31A8-7C72-B443-913E-02DD4011854B}" type="datetimeFigureOut">
              <a:rPr lang="en-US" smtClean="0"/>
              <a:t>8/19/21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D28-5F14-0542-A94A-086449E5F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6F8BC-7371-A44D-987E-07E1AF0D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8D56-811E-DC48-AFCF-42AF9F18F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1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3DDFE5-CF65-9149-811D-32288ECAC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31A8-7C72-B443-913E-02DD4011854B}" type="datetimeFigureOut">
              <a:rPr lang="en-US" smtClean="0"/>
              <a:t>8/19/21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DC9F6-2F1F-C844-A402-80C23482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D6641-3FCF-3A44-91A4-0A1DC0D9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8D56-811E-DC48-AFCF-42AF9F18F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8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65625-0F60-9148-A836-9B2F7094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D8987-F303-9640-947E-EE3D1F5E5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61886-3D72-0D48-A933-986A7448B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B9EE3-E8CD-1E4A-99E2-2F91E014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31A8-7C72-B443-913E-02DD4011854B}" type="datetimeFigureOut">
              <a:rPr lang="en-US" smtClean="0"/>
              <a:t>8/19/21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3B047-F11D-6D40-87A1-87C148E1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12CDB-ADA0-5542-8F69-08061870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8D56-811E-DC48-AFCF-42AF9F18F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0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95EE0-36AC-4142-A17F-68DE00EB7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3CBBAE-9A71-5B44-B0DA-EDE6E5121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5A03B-ECAE-0C4E-AF4D-5236CDE30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CB0E8-3A7D-B34D-B01C-234D62A74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31A8-7C72-B443-913E-02DD4011854B}" type="datetimeFigureOut">
              <a:rPr lang="en-US" smtClean="0"/>
              <a:t>8/19/21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2D807-86B1-4146-9654-1050413F1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992D6-A730-E64E-A7FE-0591446F0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98D56-811E-DC48-AFCF-42AF9F18F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2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F235C0-9099-7546-9DB5-7667934C2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904BA-60E2-1049-BCED-9D7BA0B8F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EE8B4-54F0-6848-9EA3-A50A81384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031A8-7C72-B443-913E-02DD4011854B}" type="datetimeFigureOut">
              <a:rPr lang="en-US" smtClean="0"/>
              <a:t>8/19/21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C5787-B545-5941-826C-C43CD0A4D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E5D8D-D1BD-7C44-B969-C6002C1CC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98D56-811E-DC48-AFCF-42AF9F18F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6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BAA3-A3C7-374F-BD36-04973BBFE0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8C5AE-179A-D249-8BB1-9DE74F94F1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86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5" descr="mad25502_01_04">
            <a:extLst>
              <a:ext uri="{FF2B5EF4-FFF2-40B4-BE49-F238E27FC236}">
                <a16:creationId xmlns:a16="http://schemas.microsoft.com/office/drawing/2014/main" id="{4213530D-8492-054B-8BB3-B0A75F60C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9" y="1057276"/>
            <a:ext cx="7780337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>
            <a:extLst>
              <a:ext uri="{FF2B5EF4-FFF2-40B4-BE49-F238E27FC236}">
                <a16:creationId xmlns:a16="http://schemas.microsoft.com/office/drawing/2014/main" id="{0D1E84FC-2D87-E74D-95B1-F1E93E2AD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0"/>
            <a:ext cx="80152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</a:rPr>
              <a:t>Levels of Classification</a:t>
            </a:r>
          </a:p>
        </p:txBody>
      </p:sp>
      <p:sp>
        <p:nvSpPr>
          <p:cNvPr id="74755" name="Slide Number Placeholder 1">
            <a:extLst>
              <a:ext uri="{FF2B5EF4-FFF2-40B4-BE49-F238E27FC236}">
                <a16:creationId xmlns:a16="http://schemas.microsoft.com/office/drawing/2014/main" id="{E2AFBD9F-9A38-624E-B912-C9BD137961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88BFF5-076F-AE46-9C1E-326F398A025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79841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95E14EB6-44C8-D540-B3F4-6B9815377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/>
              <a:t>Domains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78574FC2-3D60-B844-8FAE-E119F2B234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609600"/>
            <a:ext cx="8458200" cy="5867400"/>
          </a:xfrm>
        </p:spPr>
        <p:txBody>
          <a:bodyPr/>
          <a:lstStyle/>
          <a:p>
            <a:pPr eaLnBrk="1" hangingPunct="1">
              <a:spcBef>
                <a:spcPct val="85000"/>
              </a:spcBef>
            </a:pPr>
            <a:r>
              <a:rPr lang="en-US" altLang="en-US" sz="2400" b="1">
                <a:solidFill>
                  <a:srgbClr val="FF0903"/>
                </a:solidFill>
              </a:rPr>
              <a:t>Domain Archaea</a:t>
            </a:r>
          </a:p>
          <a:p>
            <a:pPr lvl="1" eaLnBrk="1" hangingPunct="1">
              <a:spcBef>
                <a:spcPct val="85000"/>
              </a:spcBef>
            </a:pPr>
            <a:r>
              <a:rPr lang="en-US" altLang="en-US"/>
              <a:t>Contains unicellular prokaryotes that live in extreme environments probably similar to the primitive earth</a:t>
            </a:r>
          </a:p>
          <a:p>
            <a:pPr lvl="2" eaLnBrk="1" hangingPunct="1">
              <a:spcBef>
                <a:spcPct val="85000"/>
              </a:spcBef>
            </a:pPr>
            <a:r>
              <a:rPr lang="en-US" altLang="en-US" b="1">
                <a:solidFill>
                  <a:srgbClr val="FF0903"/>
                </a:solidFill>
              </a:rPr>
              <a:t>Prokaryotes</a:t>
            </a:r>
            <a:r>
              <a:rPr lang="en-US" altLang="en-US"/>
              <a:t> lack a membrane-bound nucleus.</a:t>
            </a:r>
          </a:p>
          <a:p>
            <a:pPr eaLnBrk="1" hangingPunct="1">
              <a:spcBef>
                <a:spcPct val="85000"/>
              </a:spcBef>
            </a:pPr>
            <a:r>
              <a:rPr lang="en-US" altLang="en-US" sz="2400" b="1">
                <a:solidFill>
                  <a:srgbClr val="FF0903"/>
                </a:solidFill>
              </a:rPr>
              <a:t>Domain Bacteria</a:t>
            </a:r>
          </a:p>
          <a:p>
            <a:pPr lvl="1" eaLnBrk="1" hangingPunct="1">
              <a:spcBef>
                <a:spcPct val="85000"/>
              </a:spcBef>
            </a:pPr>
            <a:r>
              <a:rPr lang="en-US" altLang="en-US"/>
              <a:t>Contains unicellular prokaryotes that live in all environments including on our skin and in our mouths and intestines</a:t>
            </a:r>
            <a:endParaRPr lang="en-US" altLang="en-US" b="1">
              <a:solidFill>
                <a:srgbClr val="FF0903"/>
              </a:solidFill>
            </a:endParaRPr>
          </a:p>
          <a:p>
            <a:pPr eaLnBrk="1" hangingPunct="1">
              <a:spcBef>
                <a:spcPct val="85000"/>
              </a:spcBef>
            </a:pPr>
            <a:r>
              <a:rPr lang="en-US" altLang="en-US" sz="2400" b="1">
                <a:solidFill>
                  <a:srgbClr val="FF0903"/>
                </a:solidFill>
              </a:rPr>
              <a:t>Domain Eukarya</a:t>
            </a:r>
          </a:p>
          <a:p>
            <a:pPr lvl="1" eaLnBrk="1" hangingPunct="1">
              <a:spcBef>
                <a:spcPct val="85000"/>
              </a:spcBef>
            </a:pPr>
            <a:r>
              <a:rPr lang="en-US" altLang="en-US"/>
              <a:t>Contains unicellular and multicellular eukaryotes</a:t>
            </a:r>
          </a:p>
          <a:p>
            <a:pPr lvl="2" eaLnBrk="1" hangingPunct="1">
              <a:spcBef>
                <a:spcPct val="85000"/>
              </a:spcBef>
            </a:pPr>
            <a:r>
              <a:rPr lang="en-US" altLang="en-US" b="1">
                <a:solidFill>
                  <a:srgbClr val="FF0903"/>
                </a:solidFill>
              </a:rPr>
              <a:t>Eukaryotes </a:t>
            </a:r>
            <a:r>
              <a:rPr lang="en-US" altLang="en-US"/>
              <a:t>contain a membrane-bound nucleus.</a:t>
            </a:r>
          </a:p>
          <a:p>
            <a:pPr lvl="2" eaLnBrk="1" hangingPunct="1">
              <a:spcBef>
                <a:spcPct val="85000"/>
              </a:spcBef>
            </a:pPr>
            <a:endParaRPr lang="en-US" altLang="en-US"/>
          </a:p>
        </p:txBody>
      </p:sp>
      <p:sp>
        <p:nvSpPr>
          <p:cNvPr id="75779" name="Slide Number Placeholder 1">
            <a:extLst>
              <a:ext uri="{FF2B5EF4-FFF2-40B4-BE49-F238E27FC236}">
                <a16:creationId xmlns:a16="http://schemas.microsoft.com/office/drawing/2014/main" id="{D7416378-F69B-4C4D-B7B0-4D5B6AE4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1FB0FF-E614-524C-9337-E94EE47EBAA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5426453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1">
            <a:extLst>
              <a:ext uri="{FF2B5EF4-FFF2-40B4-BE49-F238E27FC236}">
                <a16:creationId xmlns:a16="http://schemas.microsoft.com/office/drawing/2014/main" id="{1B1CCF15-6A38-0942-90F0-81BA2357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D8D519-12EF-3047-9F3C-AA369C08886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pic>
        <p:nvPicPr>
          <p:cNvPr id="77826" name="Picture 14" descr="U:\Powerpoint\MH_DCM\MH_DCM-TEXTEDIT PROJECTS\MADER_12e\Final files\chapt01\chapt00_labeled\mad24269_01_08.jpg">
            <a:extLst>
              <a:ext uri="{FF2B5EF4-FFF2-40B4-BE49-F238E27FC236}">
                <a16:creationId xmlns:a16="http://schemas.microsoft.com/office/drawing/2014/main" id="{F93AE0BF-96E8-9E45-B893-1F77E7B4E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447800"/>
            <a:ext cx="7372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8134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3">
            <a:extLst>
              <a:ext uri="{FF2B5EF4-FFF2-40B4-BE49-F238E27FC236}">
                <a16:creationId xmlns:a16="http://schemas.microsoft.com/office/drawing/2014/main" id="{FDE31A80-2866-6B47-959C-5A778D782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7038" y="228601"/>
            <a:ext cx="8178800" cy="676275"/>
          </a:xfrm>
        </p:spPr>
        <p:txBody>
          <a:bodyPr/>
          <a:lstStyle/>
          <a:p>
            <a:pPr eaLnBrk="1" hangingPunct="1"/>
            <a:r>
              <a:rPr lang="en-US" altLang="en-US" sz="4000" b="1"/>
              <a:t>Domain Bacteria</a:t>
            </a:r>
          </a:p>
        </p:txBody>
      </p:sp>
      <p:sp>
        <p:nvSpPr>
          <p:cNvPr id="79874" name="Slide Number Placeholder 1">
            <a:extLst>
              <a:ext uri="{FF2B5EF4-FFF2-40B4-BE49-F238E27FC236}">
                <a16:creationId xmlns:a16="http://schemas.microsoft.com/office/drawing/2014/main" id="{32A3B6F7-52AD-2F42-8DC5-86E4C6EB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395E70-F4FE-F54B-9E51-894B17206CC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pic>
        <p:nvPicPr>
          <p:cNvPr id="79875" name="Picture 3" descr="mad2543X_01_07">
            <a:extLst>
              <a:ext uri="{FF2B5EF4-FFF2-40B4-BE49-F238E27FC236}">
                <a16:creationId xmlns:a16="http://schemas.microsoft.com/office/drawing/2014/main" id="{32A07C20-FEB5-AB47-A58D-3B65A11BB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63880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Box 24">
            <a:extLst>
              <a:ext uri="{FF2B5EF4-FFF2-40B4-BE49-F238E27FC236}">
                <a16:creationId xmlns:a16="http://schemas.microsoft.com/office/drawing/2014/main" id="{373B0E94-9B64-4248-A066-9BF77FC2E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1743076"/>
            <a:ext cx="61785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Copyright © The McGraw-Hill Companies, Inc. Permission required for reproduction or display.</a:t>
            </a:r>
          </a:p>
        </p:txBody>
      </p:sp>
      <p:sp>
        <p:nvSpPr>
          <p:cNvPr id="79877" name="Rectangle 9">
            <a:extLst>
              <a:ext uri="{FF2B5EF4-FFF2-40B4-BE49-F238E27FC236}">
                <a16:creationId xmlns:a16="http://schemas.microsoft.com/office/drawing/2014/main" id="{67D4E880-19BF-FB45-9626-B4FC86F22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133600"/>
            <a:ext cx="28956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300" b="1"/>
              <a:t> </a:t>
            </a:r>
            <a:r>
              <a:rPr lang="en-US" altLang="en-US" sz="1600" b="1"/>
              <a:t>Prokaryotic cells</a:t>
            </a:r>
            <a:br>
              <a:rPr lang="en-US" altLang="en-US" sz="1600" b="1"/>
            </a:br>
            <a:r>
              <a:rPr lang="en-US" altLang="en-US" sz="1600" b="1"/>
              <a:t>  of various shapes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1"/>
              <a:t> Adaptations to</a:t>
            </a:r>
            <a:br>
              <a:rPr lang="en-US" altLang="en-US" sz="1600" b="1"/>
            </a:br>
            <a:r>
              <a:rPr lang="en-US" altLang="en-US" sz="1600" b="1"/>
              <a:t>  all environments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1"/>
              <a:t> Absorb, photosynthesize,</a:t>
            </a:r>
            <a:br>
              <a:rPr lang="en-US" altLang="en-US" sz="1600" b="1"/>
            </a:br>
            <a:r>
              <a:rPr lang="en-US" altLang="en-US" sz="1600" b="1"/>
              <a:t>  or chemosynthesize food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1"/>
              <a:t> Unique chemical</a:t>
            </a:r>
            <a:br>
              <a:rPr lang="en-US" altLang="en-US" sz="1600" b="1"/>
            </a:br>
            <a:r>
              <a:rPr lang="en-US" altLang="en-US" sz="1600" b="1"/>
              <a:t>  characteristics</a:t>
            </a:r>
          </a:p>
        </p:txBody>
      </p:sp>
      <p:sp>
        <p:nvSpPr>
          <p:cNvPr id="79878" name="Rectangle 21">
            <a:extLst>
              <a:ext uri="{FF2B5EF4-FFF2-40B4-BE49-F238E27FC236}">
                <a16:creationId xmlns:a16="http://schemas.microsoft.com/office/drawing/2014/main" id="{56B1E2B1-9B71-E44B-938B-6F99B47CF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1" y="5486400"/>
            <a:ext cx="2625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 i="1">
                <a:solidFill>
                  <a:srgbClr val="000000"/>
                </a:solidFill>
              </a:rPr>
              <a:t>Escherichia coli</a:t>
            </a:r>
            <a:r>
              <a:rPr lang="en-US" altLang="en-US" sz="1500" b="1">
                <a:solidFill>
                  <a:srgbClr val="000000"/>
                </a:solidFill>
              </a:rPr>
              <a:t>, a bacterium</a:t>
            </a:r>
            <a:endParaRPr lang="en-US" altLang="en-US" sz="1500" b="1"/>
          </a:p>
        </p:txBody>
      </p:sp>
      <p:sp>
        <p:nvSpPr>
          <p:cNvPr id="79879" name="Rectangle 23">
            <a:extLst>
              <a:ext uri="{FF2B5EF4-FFF2-40B4-BE49-F238E27FC236}">
                <a16:creationId xmlns:a16="http://schemas.microsoft.com/office/drawing/2014/main" id="{3867B5CC-F0DA-C146-9FEA-CB2A1827F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225" y="5486400"/>
            <a:ext cx="5905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000000"/>
                </a:solidFill>
              </a:rPr>
              <a:t>6,600x</a:t>
            </a:r>
            <a:endParaRPr lang="en-US" altLang="en-US" sz="1500" b="1"/>
          </a:p>
        </p:txBody>
      </p:sp>
      <p:sp>
        <p:nvSpPr>
          <p:cNvPr id="79880" name="TextBox 24">
            <a:extLst>
              <a:ext uri="{FF2B5EF4-FFF2-40B4-BE49-F238E27FC236}">
                <a16:creationId xmlns:a16="http://schemas.microsoft.com/office/drawing/2014/main" id="{F8716E71-5648-BE4B-B582-D51F07B9A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791200"/>
            <a:ext cx="6178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© A.B. Dowsett/SPL/Science Source</a:t>
            </a:r>
          </a:p>
        </p:txBody>
      </p:sp>
    </p:spTree>
    <p:extLst>
      <p:ext uri="{BB962C8B-B14F-4D97-AF65-F5344CB8AC3E}">
        <p14:creationId xmlns:p14="http://schemas.microsoft.com/office/powerpoint/2010/main" val="20446706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>
            <a:extLst>
              <a:ext uri="{FF2B5EF4-FFF2-40B4-BE49-F238E27FC236}">
                <a16:creationId xmlns:a16="http://schemas.microsoft.com/office/drawing/2014/main" id="{024278D1-90E7-BF42-A21D-AA46A74E6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8600"/>
            <a:ext cx="2895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Domain Eukarya</a:t>
            </a:r>
          </a:p>
        </p:txBody>
      </p:sp>
      <p:sp>
        <p:nvSpPr>
          <p:cNvPr id="81922" name="Slide Number Placeholder 1">
            <a:extLst>
              <a:ext uri="{FF2B5EF4-FFF2-40B4-BE49-F238E27FC236}">
                <a16:creationId xmlns:a16="http://schemas.microsoft.com/office/drawing/2014/main" id="{D111A7F4-9635-644F-83DF-9115D4F9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58914B-9C5D-0F48-B9DB-C617EE43C02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pic>
        <p:nvPicPr>
          <p:cNvPr id="81923" name="Picture 31" descr="U:\Powerpoint\MH_DCM\MH_DCM-TEXTEDIT PROJECTS\MADER_12e\Final files\chapt01\chapt00_labeled\mad24269_01_10.jpg">
            <a:extLst>
              <a:ext uri="{FF2B5EF4-FFF2-40B4-BE49-F238E27FC236}">
                <a16:creationId xmlns:a16="http://schemas.microsoft.com/office/drawing/2014/main" id="{134CF7C7-3E37-484C-87C1-B335296DD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4" y="230189"/>
            <a:ext cx="3101975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74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160B5031-7B85-4344-99D5-1249E256DA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15963"/>
          </a:xfrm>
        </p:spPr>
        <p:txBody>
          <a:bodyPr/>
          <a:lstStyle/>
          <a:p>
            <a:pPr eaLnBrk="1" hangingPunct="1"/>
            <a:r>
              <a:rPr lang="en-US" altLang="en-US" sz="4000" b="1"/>
              <a:t>Kingdoms</a:t>
            </a:r>
          </a:p>
        </p:txBody>
      </p:sp>
      <p:sp>
        <p:nvSpPr>
          <p:cNvPr id="82946" name="Rectangle 3">
            <a:extLst>
              <a:ext uri="{FF2B5EF4-FFF2-40B4-BE49-F238E27FC236}">
                <a16:creationId xmlns:a16="http://schemas.microsoft.com/office/drawing/2014/main" id="{361F89F9-4C1C-8B47-B9D6-AAE2FE1F8B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066800"/>
            <a:ext cx="8153400" cy="5486400"/>
          </a:xfrm>
        </p:spPr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en-US" altLang="en-US" b="1">
                <a:solidFill>
                  <a:srgbClr val="000000"/>
                </a:solidFill>
              </a:rPr>
              <a:t>Domain Archaea</a:t>
            </a:r>
            <a:r>
              <a:rPr lang="en-US" altLang="en-US"/>
              <a:t> – kingdom designations are being determined</a:t>
            </a:r>
          </a:p>
          <a:p>
            <a:pPr eaLnBrk="1" hangingPunct="1">
              <a:spcBef>
                <a:spcPct val="80000"/>
              </a:spcBef>
            </a:pPr>
            <a:r>
              <a:rPr lang="en-US" altLang="en-US" b="1">
                <a:solidFill>
                  <a:srgbClr val="000000"/>
                </a:solidFill>
              </a:rPr>
              <a:t>Domain Bacteria</a:t>
            </a:r>
            <a:r>
              <a:rPr lang="en-US" altLang="en-US"/>
              <a:t> – kingdom designations are being determined</a:t>
            </a:r>
          </a:p>
          <a:p>
            <a:pPr eaLnBrk="1" hangingPunct="1">
              <a:spcBef>
                <a:spcPct val="80000"/>
              </a:spcBef>
            </a:pPr>
            <a:r>
              <a:rPr lang="en-US" altLang="en-US" b="1">
                <a:solidFill>
                  <a:srgbClr val="000000"/>
                </a:solidFill>
              </a:rPr>
              <a:t>Domain Eukarya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altLang="en-US" b="1">
                <a:solidFill>
                  <a:srgbClr val="000000"/>
                </a:solidFill>
              </a:rPr>
              <a:t>Protists </a:t>
            </a:r>
            <a:r>
              <a:rPr lang="en-US" altLang="en-US">
                <a:solidFill>
                  <a:srgbClr val="000000"/>
                </a:solidFill>
              </a:rPr>
              <a:t>(composed of several kingdoms)</a:t>
            </a:r>
            <a:endParaRPr lang="en-US" altLang="en-US" b="1">
              <a:solidFill>
                <a:srgbClr val="000000"/>
              </a:solidFill>
            </a:endParaRPr>
          </a:p>
          <a:p>
            <a:pPr lvl="1" eaLnBrk="1" hangingPunct="1">
              <a:spcBef>
                <a:spcPct val="80000"/>
              </a:spcBef>
            </a:pPr>
            <a:r>
              <a:rPr lang="en-US" altLang="en-US" b="1"/>
              <a:t>Kingdom</a:t>
            </a:r>
            <a:r>
              <a:rPr lang="en-US" altLang="en-US"/>
              <a:t> </a:t>
            </a:r>
            <a:r>
              <a:rPr lang="en-US" altLang="en-US" b="1">
                <a:solidFill>
                  <a:srgbClr val="000000"/>
                </a:solidFill>
              </a:rPr>
              <a:t>Fungi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altLang="en-US" b="1"/>
              <a:t>Kingdom</a:t>
            </a:r>
            <a:r>
              <a:rPr lang="en-US" altLang="en-US"/>
              <a:t> </a:t>
            </a:r>
            <a:r>
              <a:rPr lang="en-US" altLang="en-US" b="1">
                <a:solidFill>
                  <a:srgbClr val="000000"/>
                </a:solidFill>
              </a:rPr>
              <a:t>Plantae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altLang="en-US" b="1"/>
              <a:t>Kingdom</a:t>
            </a:r>
            <a:r>
              <a:rPr lang="en-US" altLang="en-US"/>
              <a:t> </a:t>
            </a:r>
            <a:r>
              <a:rPr lang="en-US" altLang="en-US" b="1">
                <a:solidFill>
                  <a:srgbClr val="000000"/>
                </a:solidFill>
              </a:rPr>
              <a:t>Animalia</a:t>
            </a:r>
          </a:p>
        </p:txBody>
      </p:sp>
      <p:sp>
        <p:nvSpPr>
          <p:cNvPr id="82947" name="Slide Number Placeholder 1">
            <a:extLst>
              <a:ext uri="{FF2B5EF4-FFF2-40B4-BE49-F238E27FC236}">
                <a16:creationId xmlns:a16="http://schemas.microsoft.com/office/drawing/2014/main" id="{A6932735-8996-2C47-998B-0C92CF2D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06B6E1-EE3F-0641-BAF3-AD513B6158B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34676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B259751-33EB-B442-B1B1-22D73D206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latin typeface="+mn-lt"/>
              </a:rPr>
              <a:t>Scientific Names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01E3073-0F65-A942-A240-CA92AF65CC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533401"/>
            <a:ext cx="8377238" cy="48942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ct val="50000"/>
              </a:spcBef>
              <a:buNone/>
              <a:defRPr/>
            </a:pP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b="1" dirty="0"/>
              <a:t>Universal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b="1" dirty="0"/>
              <a:t>Latin-based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b="1" dirty="0">
                <a:solidFill>
                  <a:srgbClr val="000000"/>
                </a:solidFill>
              </a:rPr>
              <a:t>Binomial nomenclature</a:t>
            </a:r>
            <a:r>
              <a:rPr lang="en-US" dirty="0"/>
              <a:t> 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/>
              <a:t>Two-part name</a:t>
            </a:r>
            <a:endParaRPr lang="en-US" i="1" dirty="0"/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/>
              <a:t>First word is the </a:t>
            </a:r>
            <a:r>
              <a:rPr lang="en-US" dirty="0">
                <a:solidFill>
                  <a:srgbClr val="000000"/>
                </a:solidFill>
              </a:rPr>
              <a:t>genus</a:t>
            </a:r>
            <a:r>
              <a:rPr lang="en-US" dirty="0"/>
              <a:t>.</a:t>
            </a:r>
          </a:p>
          <a:p>
            <a:pPr lvl="2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/>
              <a:t>Always capitalized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/>
              <a:t>Second word is the species designation (or </a:t>
            </a:r>
            <a:r>
              <a:rPr lang="en-US" dirty="0">
                <a:solidFill>
                  <a:srgbClr val="000000"/>
                </a:solidFill>
              </a:rPr>
              <a:t>specific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epithet).</a:t>
            </a:r>
            <a:r>
              <a:rPr lang="en-US" dirty="0"/>
              <a:t> </a:t>
            </a:r>
          </a:p>
          <a:p>
            <a:pPr lvl="2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/>
              <a:t>Written in lowercase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/>
              <a:t>Both words are italicized.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/>
              <a:t>Examples: </a:t>
            </a:r>
            <a:r>
              <a:rPr lang="en-US" i="1" dirty="0"/>
              <a:t>Homo sapiens </a:t>
            </a:r>
            <a:r>
              <a:rPr lang="en-US" dirty="0"/>
              <a:t>(humans), </a:t>
            </a:r>
            <a:r>
              <a:rPr lang="en-US" i="1" dirty="0" err="1"/>
              <a:t>Zea</a:t>
            </a:r>
            <a:r>
              <a:rPr lang="en-US" i="1" dirty="0"/>
              <a:t> mays </a:t>
            </a:r>
            <a:r>
              <a:rPr lang="en-US" dirty="0"/>
              <a:t>(corn)</a:t>
            </a:r>
          </a:p>
          <a:p>
            <a:pPr marL="457200" lvl="1" indent="0">
              <a:lnSpc>
                <a:spcPct val="80000"/>
              </a:lnSpc>
              <a:spcBef>
                <a:spcPct val="50000"/>
              </a:spcBef>
              <a:buNone/>
              <a:defRPr/>
            </a:pPr>
            <a:endParaRPr lang="en-US" i="1" dirty="0"/>
          </a:p>
        </p:txBody>
      </p:sp>
      <p:sp>
        <p:nvSpPr>
          <p:cNvPr id="84995" name="Slide Number Placeholder 1">
            <a:extLst>
              <a:ext uri="{FF2B5EF4-FFF2-40B4-BE49-F238E27FC236}">
                <a16:creationId xmlns:a16="http://schemas.microsoft.com/office/drawing/2014/main" id="{71ACC077-FC2A-F34B-802A-4B96352CE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222230-3556-5D4E-923B-637EA9A214B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33475070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3">
            <a:extLst>
              <a:ext uri="{FF2B5EF4-FFF2-40B4-BE49-F238E27FC236}">
                <a16:creationId xmlns:a16="http://schemas.microsoft.com/office/drawing/2014/main" id="{9507F4F1-F5FC-5346-A008-DDBC18D8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7DA288-6F50-024D-8FEC-FA77BD84987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pic>
        <p:nvPicPr>
          <p:cNvPr id="87042" name="Picture 4" descr="U:\Powerpoint\MH_DCM\MH_DCM-TEXTEDIT PROJECTS\MADER_12e\Final files\chapt01\chapt00_labeled\mad24269_01_11.jpg">
            <a:extLst>
              <a:ext uri="{FF2B5EF4-FFF2-40B4-BE49-F238E27FC236}">
                <a16:creationId xmlns:a16="http://schemas.microsoft.com/office/drawing/2014/main" id="{288BB7E7-D3AD-ED4E-A2FE-7150AC03F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588963"/>
            <a:ext cx="6351588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74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95F0F60-0FBF-B747-B3B3-F1B0E72C3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5126" y="228600"/>
            <a:ext cx="83788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+mn-lt"/>
              </a:rPr>
              <a:t>1.3 The Process of Science</a:t>
            </a: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24058F1F-D7C2-3C43-ABB6-B70ABE9C1C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371601"/>
            <a:ext cx="8408988" cy="5402263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</a:pPr>
            <a:r>
              <a:rPr lang="en-US" altLang="en-US"/>
              <a:t>The </a:t>
            </a:r>
            <a:r>
              <a:rPr lang="en-US" altLang="en-US" b="1">
                <a:solidFill>
                  <a:srgbClr val="FF0903"/>
                </a:solidFill>
              </a:rPr>
              <a:t>scientific method </a:t>
            </a:r>
            <a:r>
              <a:rPr lang="en-US" altLang="en-US"/>
              <a:t>is a standard series of steps used in gaining new knowledge through research.</a:t>
            </a:r>
          </a:p>
          <a:p>
            <a:pPr lvl="1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</a:pPr>
            <a:r>
              <a:rPr lang="en-US" altLang="en-US"/>
              <a:t>The scientific method can be divided into five steps: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</a:pPr>
            <a:r>
              <a:rPr lang="en-US" altLang="en-US" sz="2800" b="1">
                <a:solidFill>
                  <a:srgbClr val="FF0903"/>
                </a:solidFill>
              </a:rPr>
              <a:t>Observation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</a:pPr>
            <a:r>
              <a:rPr lang="en-US" altLang="en-US" sz="2800" b="1">
                <a:solidFill>
                  <a:srgbClr val="FF0903"/>
                </a:solidFill>
              </a:rPr>
              <a:t>Hypothesis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</a:pPr>
            <a:r>
              <a:rPr lang="en-US" altLang="en-US" sz="2800" b="1">
                <a:solidFill>
                  <a:srgbClr val="FF0903"/>
                </a:solidFill>
              </a:rPr>
              <a:t>Predictions and Experiments 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</a:pPr>
            <a:r>
              <a:rPr lang="en-US" altLang="en-US" sz="2800" b="1">
                <a:solidFill>
                  <a:srgbClr val="FF0903"/>
                </a:solidFill>
              </a:rPr>
              <a:t>Data Collection with Statistical Analysis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</a:pPr>
            <a:r>
              <a:rPr lang="en-US" altLang="en-US" sz="2800" b="1">
                <a:solidFill>
                  <a:srgbClr val="FF0903"/>
                </a:solidFill>
              </a:rPr>
              <a:t>Conclusion</a:t>
            </a:r>
          </a:p>
        </p:txBody>
      </p:sp>
      <p:sp>
        <p:nvSpPr>
          <p:cNvPr id="88067" name="Slide Number Placeholder 1">
            <a:extLst>
              <a:ext uri="{FF2B5EF4-FFF2-40B4-BE49-F238E27FC236}">
                <a16:creationId xmlns:a16="http://schemas.microsoft.com/office/drawing/2014/main" id="{04984C98-7D7A-7848-94BA-EA7213F6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81EBA5-771F-8443-B31F-3E848F61815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3170678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01E0D4D-B5F0-5A43-824E-C45736353A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5126" y="228600"/>
            <a:ext cx="83788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latin typeface="+mn-lt"/>
              </a:rPr>
              <a:t>The Scientific Method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755C920-EA44-5741-B77C-F52F3A9AED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066801"/>
            <a:ext cx="8408988" cy="5402263"/>
          </a:xfrm>
        </p:spPr>
        <p:txBody>
          <a:bodyPr/>
          <a:lstStyle/>
          <a:p>
            <a:pPr marL="0" indent="0">
              <a:lnSpc>
                <a:spcPct val="75000"/>
              </a:lnSpc>
              <a:spcBef>
                <a:spcPct val="100000"/>
              </a:spcBef>
              <a:buNone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1. Observation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sz="2800" dirty="0"/>
              <a:t>Scientists use their senses to gather information about a </a:t>
            </a:r>
            <a:r>
              <a:rPr lang="en-US" sz="2800" b="1" dirty="0">
                <a:solidFill>
                  <a:srgbClr val="FF0903"/>
                </a:solidFill>
              </a:rPr>
              <a:t>phenomenon</a:t>
            </a:r>
            <a:r>
              <a:rPr lang="en-US" sz="2800" dirty="0"/>
              <a:t> or natural event.</a:t>
            </a:r>
          </a:p>
          <a:p>
            <a:pPr marL="0" indent="0">
              <a:lnSpc>
                <a:spcPct val="75000"/>
              </a:lnSpc>
              <a:spcBef>
                <a:spcPct val="100000"/>
              </a:spcBef>
              <a:buNone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2. Hypothesis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sz="2800" dirty="0"/>
              <a:t>A </a:t>
            </a:r>
            <a:r>
              <a:rPr lang="en-US" sz="2800" b="1" dirty="0">
                <a:solidFill>
                  <a:srgbClr val="FF0903"/>
                </a:solidFill>
              </a:rPr>
              <a:t>hypothesis</a:t>
            </a:r>
            <a:r>
              <a:rPr lang="en-US" sz="2800" dirty="0"/>
              <a:t> is a tentative explanation for what was observed.</a:t>
            </a:r>
          </a:p>
          <a:p>
            <a:pPr lvl="3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dirty="0"/>
              <a:t>An example is the discovery of the antibiotic penicillin.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sz="2800" dirty="0"/>
              <a:t>It is developed through inductive reasoning.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sz="2800" dirty="0"/>
              <a:t>It is testable.</a:t>
            </a:r>
          </a:p>
        </p:txBody>
      </p:sp>
      <p:sp>
        <p:nvSpPr>
          <p:cNvPr id="90115" name="Slide Number Placeholder 1">
            <a:extLst>
              <a:ext uri="{FF2B5EF4-FFF2-40B4-BE49-F238E27FC236}">
                <a16:creationId xmlns:a16="http://schemas.microsoft.com/office/drawing/2014/main" id="{7B8482A0-7CCC-0141-AC38-22FDA854B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BC4EED-5DAC-3A4B-9F6C-3DE2938EF2B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8278714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9398C66A-4A86-834C-A937-AFC441AD2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0100" y="123825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4000" b="1"/>
              <a:t>Evolutionary Tree of Life</a:t>
            </a:r>
          </a:p>
        </p:txBody>
      </p:sp>
      <p:sp>
        <p:nvSpPr>
          <p:cNvPr id="64514" name="Slide Number Placeholder 1">
            <a:extLst>
              <a:ext uri="{FF2B5EF4-FFF2-40B4-BE49-F238E27FC236}">
                <a16:creationId xmlns:a16="http://schemas.microsoft.com/office/drawing/2014/main" id="{E0848ABF-D678-8A4D-A1D0-D96C374B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1175" y="60642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691016-8232-384F-8619-1C94913A0EF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64515" name="TextBox 1">
            <a:extLst>
              <a:ext uri="{FF2B5EF4-FFF2-40B4-BE49-F238E27FC236}">
                <a16:creationId xmlns:a16="http://schemas.microsoft.com/office/drawing/2014/main" id="{6301A400-4F9B-9A45-86EF-333741D23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54175"/>
            <a:ext cx="2667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An evolutionary tree is like a family tree. An evolutionary tree traces the ancestry of life on Earth to a common ancestor.</a:t>
            </a:r>
          </a:p>
        </p:txBody>
      </p:sp>
      <p:pic>
        <p:nvPicPr>
          <p:cNvPr id="64516" name="Picture 25" descr="mad25502_01_05">
            <a:extLst>
              <a:ext uri="{FF2B5EF4-FFF2-40B4-BE49-F238E27FC236}">
                <a16:creationId xmlns:a16="http://schemas.microsoft.com/office/drawing/2014/main" id="{C4289BAC-1A66-924F-A073-92836496A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914400"/>
            <a:ext cx="5768975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05589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F081DFC-DE95-7E43-B960-2B55B3EE5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1" y="152400"/>
            <a:ext cx="837882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latin typeface="+mn-lt"/>
              </a:rPr>
              <a:t>The Scientific Method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4D5FF20B-18B8-324D-9EE2-1030A2FFE1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066801"/>
            <a:ext cx="8610600" cy="5402263"/>
          </a:xfrm>
        </p:spPr>
        <p:txBody>
          <a:bodyPr/>
          <a:lstStyle/>
          <a:p>
            <a:pPr marL="0" indent="0">
              <a:lnSpc>
                <a:spcPct val="75000"/>
              </a:lnSpc>
              <a:spcBef>
                <a:spcPct val="100000"/>
              </a:spcBef>
              <a:buNone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3. Predictions and Experiments  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sz="2800" dirty="0"/>
              <a:t>An </a:t>
            </a:r>
            <a:r>
              <a:rPr lang="en-US" sz="2800" b="1" dirty="0">
                <a:solidFill>
                  <a:srgbClr val="FF0903"/>
                </a:solidFill>
              </a:rPr>
              <a:t>experiment</a:t>
            </a:r>
            <a:r>
              <a:rPr lang="en-US" sz="2800" dirty="0"/>
              <a:t> is a series of procedures designed to test a hypothesis.</a:t>
            </a:r>
          </a:p>
          <a:p>
            <a:pPr lvl="3"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§"/>
              <a:tabLst>
                <a:tab pos="7205663" algn="l"/>
              </a:tabLst>
              <a:defRPr/>
            </a:pPr>
            <a:r>
              <a:rPr lang="en-US" sz="2400" dirty="0"/>
              <a:t>It utilizes deductive reasoning to make a </a:t>
            </a:r>
            <a:r>
              <a:rPr lang="en-US" sz="2400" b="1" dirty="0">
                <a:solidFill>
                  <a:srgbClr val="FF0903"/>
                </a:solidFill>
              </a:rPr>
              <a:t>prediction</a:t>
            </a:r>
            <a:r>
              <a:rPr lang="en-US" sz="2400" dirty="0"/>
              <a:t> or expected outcome.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sz="2800" dirty="0"/>
              <a:t>The manner in which a scientist conducts an experiment is called the </a:t>
            </a:r>
            <a:r>
              <a:rPr lang="en-US" sz="2800" b="1" dirty="0">
                <a:solidFill>
                  <a:srgbClr val="FF0903"/>
                </a:solidFill>
              </a:rPr>
              <a:t>experimental design</a:t>
            </a:r>
            <a:r>
              <a:rPr lang="en-US" sz="2800" dirty="0"/>
              <a:t>.</a:t>
            </a:r>
          </a:p>
          <a:p>
            <a:pPr lvl="3"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§"/>
              <a:tabLst>
                <a:tab pos="7205663" algn="l"/>
              </a:tabLst>
              <a:defRPr/>
            </a:pPr>
            <a:r>
              <a:rPr lang="en-US" sz="2400" dirty="0"/>
              <a:t>A good experimental design ensures that the scientist is examining the contribution of a specific factor called the </a:t>
            </a:r>
            <a:r>
              <a:rPr lang="en-US" sz="2400" b="1" dirty="0">
                <a:solidFill>
                  <a:srgbClr val="FF0903"/>
                </a:solidFill>
              </a:rPr>
              <a:t>experimental (independent) variable </a:t>
            </a:r>
            <a:r>
              <a:rPr lang="en-US" sz="2400" dirty="0"/>
              <a:t>to the observation.</a:t>
            </a:r>
          </a:p>
          <a:p>
            <a:pPr lvl="4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dirty="0"/>
              <a:t>The experimental variable is the factor being tested.</a:t>
            </a:r>
          </a:p>
          <a:p>
            <a:pPr marL="1371600" lvl="3" indent="0">
              <a:lnSpc>
                <a:spcPct val="85000"/>
              </a:lnSpc>
              <a:spcBef>
                <a:spcPct val="50000"/>
              </a:spcBef>
              <a:buNone/>
              <a:tabLst>
                <a:tab pos="7205663" algn="l"/>
              </a:tabLst>
              <a:defRPr/>
            </a:pPr>
            <a:endParaRPr lang="en-US" dirty="0"/>
          </a:p>
          <a:p>
            <a:pPr marL="1371600" lvl="3" indent="0">
              <a:lnSpc>
                <a:spcPct val="85000"/>
              </a:lnSpc>
              <a:spcBef>
                <a:spcPct val="50000"/>
              </a:spcBef>
              <a:buNone/>
              <a:tabLst>
                <a:tab pos="7205663" algn="l"/>
              </a:tabLst>
              <a:defRPr/>
            </a:pPr>
            <a:endParaRPr lang="en-US" dirty="0"/>
          </a:p>
        </p:txBody>
      </p:sp>
      <p:sp>
        <p:nvSpPr>
          <p:cNvPr id="92163" name="Slide Number Placeholder 1">
            <a:extLst>
              <a:ext uri="{FF2B5EF4-FFF2-40B4-BE49-F238E27FC236}">
                <a16:creationId xmlns:a16="http://schemas.microsoft.com/office/drawing/2014/main" id="{0BA97EE0-49E4-5346-8CD5-AD4252827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31B0AB-C215-F048-958F-9BE689B716A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6388205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E61EFDD-A78F-AA4D-95C9-AEC113BB8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1" y="304800"/>
            <a:ext cx="837882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latin typeface="+mn-lt"/>
              </a:rPr>
              <a:t>The Scientific Method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3550EE0-D32A-9844-AA16-9981A01D03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990601"/>
            <a:ext cx="8610600" cy="5402263"/>
          </a:xfrm>
        </p:spPr>
        <p:txBody>
          <a:bodyPr/>
          <a:lstStyle/>
          <a:p>
            <a:pPr marL="0" indent="0">
              <a:lnSpc>
                <a:spcPct val="75000"/>
              </a:lnSpc>
              <a:spcBef>
                <a:spcPct val="100000"/>
              </a:spcBef>
              <a:buNone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3. Experiments (cont’d)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sz="2800" dirty="0"/>
              <a:t>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test group </a:t>
            </a:r>
            <a:r>
              <a:rPr lang="en-US" sz="2800" dirty="0"/>
              <a:t>is exposed to the experimental variable.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sz="2800" dirty="0"/>
              <a:t>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control group</a:t>
            </a:r>
            <a:r>
              <a:rPr lang="en-US" sz="2800" b="1" dirty="0"/>
              <a:t> </a:t>
            </a:r>
            <a:r>
              <a:rPr lang="en-US" sz="2800" dirty="0"/>
              <a:t>goes through all aspects of the experiment but is not exposed to the experimental variable.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sz="2800" dirty="0"/>
              <a:t>If the control and test groups show the same results, the hypothesis is not supported</a:t>
            </a:r>
          </a:p>
          <a:p>
            <a:pPr marL="0" lvl="2">
              <a:lnSpc>
                <a:spcPct val="85000"/>
              </a:lnSpc>
              <a:spcBef>
                <a:spcPct val="50000"/>
              </a:spcBef>
              <a:buNone/>
              <a:tabLst>
                <a:tab pos="7205663" algn="l"/>
              </a:tabLst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4. Data</a:t>
            </a:r>
            <a:endParaRPr lang="en-US" sz="2800" dirty="0"/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FF0903"/>
                </a:solidFill>
              </a:rPr>
              <a:t>data</a:t>
            </a:r>
            <a:r>
              <a:rPr lang="en-US" sz="2800" dirty="0"/>
              <a:t> are the results of an experiment.</a:t>
            </a:r>
          </a:p>
          <a:p>
            <a:pPr lvl="3">
              <a:lnSpc>
                <a:spcPct val="85000"/>
              </a:lnSpc>
              <a:spcBef>
                <a:spcPct val="50000"/>
              </a:spcBef>
              <a:buFont typeface="Wingdings" pitchFamily="2" charset="2"/>
              <a:buChar char="§"/>
              <a:tabLst>
                <a:tab pos="7205663" algn="l"/>
              </a:tabLst>
              <a:defRPr/>
            </a:pPr>
            <a:r>
              <a:rPr lang="en-US" sz="2400" dirty="0"/>
              <a:t>Should be observable and objective</a:t>
            </a:r>
          </a:p>
          <a:p>
            <a:pPr marL="1371600" lvl="3" indent="0">
              <a:lnSpc>
                <a:spcPct val="85000"/>
              </a:lnSpc>
              <a:spcBef>
                <a:spcPct val="50000"/>
              </a:spcBef>
              <a:buNone/>
              <a:tabLst>
                <a:tab pos="7205663" algn="l"/>
              </a:tabLst>
              <a:defRPr/>
            </a:pPr>
            <a:endParaRPr lang="en-US" dirty="0"/>
          </a:p>
          <a:p>
            <a:pPr marL="1371600" lvl="3" indent="0">
              <a:lnSpc>
                <a:spcPct val="85000"/>
              </a:lnSpc>
              <a:spcBef>
                <a:spcPct val="50000"/>
              </a:spcBef>
              <a:buNone/>
              <a:tabLst>
                <a:tab pos="7205663" algn="l"/>
              </a:tabLst>
              <a:defRPr/>
            </a:pPr>
            <a:endParaRPr lang="en-US" dirty="0"/>
          </a:p>
        </p:txBody>
      </p:sp>
      <p:sp>
        <p:nvSpPr>
          <p:cNvPr id="94211" name="Slide Number Placeholder 1">
            <a:extLst>
              <a:ext uri="{FF2B5EF4-FFF2-40B4-BE49-F238E27FC236}">
                <a16:creationId xmlns:a16="http://schemas.microsoft.com/office/drawing/2014/main" id="{7D8123E3-3744-6A4A-B0C6-5705ADD9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84DA84-709D-604A-B5ED-CCE39AA933D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4213982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955DCF2A-D67A-504C-B28E-3BB02C530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5126" y="228600"/>
            <a:ext cx="83788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latin typeface="+mn-lt"/>
              </a:rPr>
              <a:t>The Scientific Method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A00E5D4-5C7A-A442-AEAD-43419F191A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762000"/>
            <a:ext cx="8839200" cy="5562600"/>
          </a:xfrm>
        </p:spPr>
        <p:txBody>
          <a:bodyPr/>
          <a:lstStyle/>
          <a:p>
            <a:pPr lvl="3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endParaRPr lang="en-US" dirty="0"/>
          </a:p>
          <a:p>
            <a:pPr marL="0" indent="0">
              <a:lnSpc>
                <a:spcPct val="75000"/>
              </a:lnSpc>
              <a:spcBef>
                <a:spcPct val="100000"/>
              </a:spcBef>
              <a:buNone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4. Data (cont’d)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sz="2800" dirty="0"/>
              <a:t>Tables and graphs are two possible formats for the data.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sz="2800" dirty="0"/>
              <a:t>Data are analyzed using statistics.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sz="2800" dirty="0"/>
              <a:t>Measures of variation</a:t>
            </a:r>
          </a:p>
          <a:p>
            <a:pPr lvl="3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dirty="0"/>
              <a:t>Standard error: How far off the average of the data is</a:t>
            </a:r>
          </a:p>
          <a:p>
            <a:pPr marL="1143000" lvl="3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sz="2800" dirty="0"/>
              <a:t>Statistical significance</a:t>
            </a:r>
          </a:p>
          <a:p>
            <a:pPr lvl="3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dirty="0"/>
              <a:t>Probability value (p)</a:t>
            </a:r>
          </a:p>
          <a:p>
            <a:pPr lvl="4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sz="1400" dirty="0"/>
              <a:t>Less than 5% is acceptable (p&lt;0.05)</a:t>
            </a:r>
          </a:p>
          <a:p>
            <a:pPr lvl="4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sz="1400" dirty="0"/>
              <a:t>The lower the p value, the greater the confidence in the results</a:t>
            </a:r>
          </a:p>
          <a:p>
            <a:pPr lvl="4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sz="1400" dirty="0"/>
              <a:t>Not due to chance alone</a:t>
            </a:r>
          </a:p>
          <a:p>
            <a:pPr marL="1143000" lvl="3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endParaRPr lang="en-US" sz="2800" dirty="0"/>
          </a:p>
          <a:p>
            <a:pPr marL="1600200" lvl="4">
              <a:lnSpc>
                <a:spcPct val="85000"/>
              </a:lnSpc>
              <a:spcBef>
                <a:spcPct val="50000"/>
              </a:spcBef>
              <a:buNone/>
              <a:tabLst>
                <a:tab pos="7205663" algn="l"/>
              </a:tabLst>
              <a:defRPr/>
            </a:pPr>
            <a:endParaRPr lang="en-US" sz="2800" dirty="0"/>
          </a:p>
          <a:p>
            <a:pPr marL="1600200" lvl="4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endParaRPr lang="en-US" sz="2800" dirty="0"/>
          </a:p>
          <a:p>
            <a:pPr lvl="3">
              <a:lnSpc>
                <a:spcPct val="85000"/>
              </a:lnSpc>
              <a:spcBef>
                <a:spcPct val="50000"/>
              </a:spcBef>
              <a:buNone/>
              <a:tabLst>
                <a:tab pos="7205663" algn="l"/>
              </a:tabLst>
              <a:defRPr/>
            </a:pPr>
            <a:endParaRPr lang="en-US" dirty="0"/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endParaRPr lang="en-US" sz="2800" dirty="0"/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endParaRPr lang="en-US" sz="2800" dirty="0"/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endParaRPr lang="en-US" sz="2800" dirty="0"/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lvl="4">
              <a:spcBef>
                <a:spcPct val="35000"/>
              </a:spcBef>
              <a:tabLst>
                <a:tab pos="7205663" algn="l"/>
              </a:tabLst>
              <a:defRPr/>
            </a:pPr>
            <a:endParaRPr lang="en-US" sz="2400" dirty="0"/>
          </a:p>
          <a:p>
            <a:pPr lvl="3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6259" name="Slide Number Placeholder 1">
            <a:extLst>
              <a:ext uri="{FF2B5EF4-FFF2-40B4-BE49-F238E27FC236}">
                <a16:creationId xmlns:a16="http://schemas.microsoft.com/office/drawing/2014/main" id="{80F9D690-4CA1-B647-991E-A2CFDB9EA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1F0589-1D11-E548-8723-04F80315A9C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4347969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Number Placeholder 3">
            <a:extLst>
              <a:ext uri="{FF2B5EF4-FFF2-40B4-BE49-F238E27FC236}">
                <a16:creationId xmlns:a16="http://schemas.microsoft.com/office/drawing/2014/main" id="{64AE31A2-12CA-5C42-826F-460227CC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FE67BE-7549-F143-AC9F-07FBC69119D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pic>
        <p:nvPicPr>
          <p:cNvPr id="98306" name="Picture 4" descr="U:\Powerpoint\MH_DCM\MH_DCM-TEXTEDIT PROJECTS\MADER_12e\Final files\chapt01\chapt00_labeled\mad24269_01_12.jpg">
            <a:extLst>
              <a:ext uri="{FF2B5EF4-FFF2-40B4-BE49-F238E27FC236}">
                <a16:creationId xmlns:a16="http://schemas.microsoft.com/office/drawing/2014/main" id="{9EE7E472-34D8-8040-8DC1-D3CFC597D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4" y="838200"/>
            <a:ext cx="70643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433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FEA312E-4797-9A44-882A-B730FE4C1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5126" y="228600"/>
            <a:ext cx="8378825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latin typeface="+mn-lt"/>
              </a:rPr>
              <a:t>The Scientific Method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B81566B-62B2-E047-B563-EAF1FDF840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762000"/>
            <a:ext cx="8305800" cy="5562600"/>
          </a:xfrm>
        </p:spPr>
        <p:txBody>
          <a:bodyPr/>
          <a:lstStyle/>
          <a:p>
            <a:pPr lvl="3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endParaRPr lang="en-US" dirty="0"/>
          </a:p>
          <a:p>
            <a:pPr marL="0" indent="0">
              <a:lnSpc>
                <a:spcPct val="75000"/>
              </a:lnSpc>
              <a:spcBef>
                <a:spcPct val="100000"/>
              </a:spcBef>
              <a:buNone/>
              <a:defRPr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5. Conclusion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sz="2800" dirty="0"/>
              <a:t>The data are </a:t>
            </a:r>
            <a:r>
              <a:rPr lang="en-US" sz="2800" dirty="0">
                <a:solidFill>
                  <a:srgbClr val="000000"/>
                </a:solidFill>
              </a:rPr>
              <a:t>interpreted to determine whether the hypothesis is supported or not.</a:t>
            </a:r>
          </a:p>
          <a:p>
            <a:pPr lvl="3">
              <a:spcBef>
                <a:spcPct val="35000"/>
              </a:spcBef>
              <a:buFont typeface="Wingdings" pitchFamily="2" charset="2"/>
              <a:buChar char="§"/>
              <a:tabLst>
                <a:tab pos="7205663" algn="l"/>
              </a:tabLst>
              <a:defRPr/>
            </a:pPr>
            <a:r>
              <a:rPr lang="en-US" sz="2400" dirty="0"/>
              <a:t>If prediction happens, hypothesis is supported.</a:t>
            </a:r>
          </a:p>
          <a:p>
            <a:pPr lvl="3">
              <a:spcBef>
                <a:spcPct val="35000"/>
              </a:spcBef>
              <a:buFont typeface="Wingdings" pitchFamily="2" charset="2"/>
              <a:buChar char="§"/>
              <a:tabLst>
                <a:tab pos="7205663" algn="l"/>
              </a:tabLst>
              <a:defRPr/>
            </a:pPr>
            <a:r>
              <a:rPr lang="en-US" sz="2400" dirty="0"/>
              <a:t>If not, hypothesis is rejected.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sz="2800" dirty="0"/>
              <a:t>Findings are reported in scientific journals.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sz="2800" dirty="0">
                <a:solidFill>
                  <a:srgbClr val="000000"/>
                </a:solidFill>
              </a:rPr>
              <a:t>Peers review</a:t>
            </a:r>
            <a:r>
              <a:rPr lang="en-US" sz="2800" dirty="0"/>
              <a:t> the findings.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r>
              <a:rPr lang="en-US" sz="2800" dirty="0"/>
              <a:t>Other scientists then attempt to </a:t>
            </a:r>
            <a:r>
              <a:rPr lang="en-US" sz="2800" dirty="0">
                <a:solidFill>
                  <a:srgbClr val="000000"/>
                </a:solidFill>
              </a:rPr>
              <a:t>duplicate</a:t>
            </a:r>
            <a:r>
              <a:rPr lang="en-US" sz="2800" dirty="0"/>
              <a:t> or </a:t>
            </a:r>
            <a:r>
              <a:rPr lang="en-US" sz="2800" dirty="0">
                <a:solidFill>
                  <a:srgbClr val="000000"/>
                </a:solidFill>
              </a:rPr>
              <a:t>dismiss</a:t>
            </a:r>
            <a:r>
              <a:rPr lang="en-US" sz="2800" dirty="0"/>
              <a:t> the published findings.</a:t>
            </a:r>
          </a:p>
          <a:p>
            <a:pPr lvl="2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lvl="4">
              <a:spcBef>
                <a:spcPct val="35000"/>
              </a:spcBef>
              <a:tabLst>
                <a:tab pos="7205663" algn="l"/>
              </a:tabLst>
              <a:defRPr/>
            </a:pPr>
            <a:endParaRPr lang="en-US" sz="2400" dirty="0"/>
          </a:p>
          <a:p>
            <a:pPr lvl="3">
              <a:lnSpc>
                <a:spcPct val="85000"/>
              </a:lnSpc>
              <a:spcBef>
                <a:spcPct val="50000"/>
              </a:spcBef>
              <a:tabLst>
                <a:tab pos="7205663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9331" name="Slide Number Placeholder 1">
            <a:extLst>
              <a:ext uri="{FF2B5EF4-FFF2-40B4-BE49-F238E27FC236}">
                <a16:creationId xmlns:a16="http://schemas.microsoft.com/office/drawing/2014/main" id="{CE45B8EC-04C7-9C46-AB22-8CE2A176D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BDE737-D674-0942-B83F-92A986B77E6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641693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Number Placeholder 3">
            <a:extLst>
              <a:ext uri="{FF2B5EF4-FFF2-40B4-BE49-F238E27FC236}">
                <a16:creationId xmlns:a16="http://schemas.microsoft.com/office/drawing/2014/main" id="{B2761E12-734A-7B47-9EA0-8D01D208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5626E0-3AFC-1C47-9ED7-C89419E0790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pic>
        <p:nvPicPr>
          <p:cNvPr id="101378" name="Picture 4" descr="U:\Powerpoint\MH_DCM\MH_DCM-TEXTEDIT PROJECTS\MADER_12e\Final files\chapt01\chapt00_labeled\mad24269_01_13.jpg">
            <a:extLst>
              <a:ext uri="{FF2B5EF4-FFF2-40B4-BE49-F238E27FC236}">
                <a16:creationId xmlns:a16="http://schemas.microsoft.com/office/drawing/2014/main" id="{0981A37F-6861-F449-BF7B-749533482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9" y="439738"/>
            <a:ext cx="4810125" cy="598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1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0EC451C9-53E0-0B48-B475-E69FAE177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/>
              <a:t>Scientific Theory</a:t>
            </a:r>
          </a:p>
        </p:txBody>
      </p:sp>
      <p:sp>
        <p:nvSpPr>
          <p:cNvPr id="102402" name="Rectangle 3">
            <a:extLst>
              <a:ext uri="{FF2B5EF4-FFF2-40B4-BE49-F238E27FC236}">
                <a16:creationId xmlns:a16="http://schemas.microsoft.com/office/drawing/2014/main" id="{B9CE7975-2634-7242-AEAA-C248E7FA8A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5326" y="1392238"/>
            <a:ext cx="8702675" cy="4957762"/>
          </a:xfrm>
        </p:spPr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en-US" altLang="en-US" b="1">
                <a:solidFill>
                  <a:srgbClr val="000000"/>
                </a:solidFill>
              </a:rPr>
              <a:t>Scientific Theory: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altLang="en-US"/>
              <a:t>Concepts that join together two or more well-supported and related hypotheses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altLang="en-US"/>
              <a:t>Supported by broad range of observations, experiments, and data</a:t>
            </a:r>
          </a:p>
          <a:p>
            <a:pPr eaLnBrk="1" hangingPunct="1">
              <a:spcBef>
                <a:spcPct val="80000"/>
              </a:spcBef>
            </a:pPr>
            <a:r>
              <a:rPr lang="en-US" altLang="en-US" b="1">
                <a:solidFill>
                  <a:srgbClr val="000000"/>
                </a:solidFill>
              </a:rPr>
              <a:t>Scientific Principle / Law: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altLang="en-US"/>
              <a:t>Widely accepted set of theories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altLang="en-US"/>
              <a:t>No serious challenges to validity</a:t>
            </a:r>
          </a:p>
        </p:txBody>
      </p:sp>
      <p:sp>
        <p:nvSpPr>
          <p:cNvPr id="102403" name="Slide Number Placeholder 1">
            <a:extLst>
              <a:ext uri="{FF2B5EF4-FFF2-40B4-BE49-F238E27FC236}">
                <a16:creationId xmlns:a16="http://schemas.microsoft.com/office/drawing/2014/main" id="{0D3C627C-127A-524D-AD59-BB46C89F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2B529C-B7DB-1F4F-A9FB-909B2D795C0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91336860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Number Placeholder 2">
            <a:extLst>
              <a:ext uri="{FF2B5EF4-FFF2-40B4-BE49-F238E27FC236}">
                <a16:creationId xmlns:a16="http://schemas.microsoft.com/office/drawing/2014/main" id="{5EFAF464-B511-564E-A6DE-F38DFB83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7132C2-FB91-274C-B355-8E6C597F9B9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CAD6DDA7-1349-3C40-94E1-1E24C9DD6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</a:rPr>
              <a:t>Basic Theories of Biology</a:t>
            </a:r>
          </a:p>
        </p:txBody>
      </p:sp>
      <p:pic>
        <p:nvPicPr>
          <p:cNvPr id="104451" name="Picture 8" descr="U:\Powerpoint\MH_DCM\MH_DCM-TEXTEDIT PROJECTS\MADER_12e\Final files\chapt01\chapt00_Lecture\c01\untable-01.jpg">
            <a:extLst>
              <a:ext uri="{FF2B5EF4-FFF2-40B4-BE49-F238E27FC236}">
                <a16:creationId xmlns:a16="http://schemas.microsoft.com/office/drawing/2014/main" id="{E15FD877-3F38-B84A-9EB0-FDC75C67C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9" y="1752600"/>
            <a:ext cx="73882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24831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Number Placeholder 2">
            <a:extLst>
              <a:ext uri="{FF2B5EF4-FFF2-40B4-BE49-F238E27FC236}">
                <a16:creationId xmlns:a16="http://schemas.microsoft.com/office/drawing/2014/main" id="{D43D8175-8C6F-8542-BF99-BE705260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7BC42D-896D-D24D-8103-D1426585A0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pic>
        <p:nvPicPr>
          <p:cNvPr id="106498" name="Picture 4" descr="U:\Powerpoint\MH_DCM\MH_DCM-TEXTEDIT PROJECTS\MADER_12e\Final files\chapt01\chapt00_labeled\mad24269_01_14.jpg">
            <a:extLst>
              <a:ext uri="{FF2B5EF4-FFF2-40B4-BE49-F238E27FC236}">
                <a16:creationId xmlns:a16="http://schemas.microsoft.com/office/drawing/2014/main" id="{98E6CFCD-6D17-5F4F-A413-D7E9266EA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4" y="76200"/>
            <a:ext cx="22002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411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>
            <a:extLst>
              <a:ext uri="{FF2B5EF4-FFF2-40B4-BE49-F238E27FC236}">
                <a16:creationId xmlns:a16="http://schemas.microsoft.com/office/drawing/2014/main" id="{7225836C-53BB-5145-9D23-E5126DB08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Experimental Design</a:t>
            </a:r>
            <a:br>
              <a:rPr lang="en-US" altLang="en-US" b="1"/>
            </a:br>
            <a:endParaRPr lang="en-US" altLang="en-US"/>
          </a:p>
        </p:txBody>
      </p:sp>
      <p:sp>
        <p:nvSpPr>
          <p:cNvPr id="107522" name="Slide Number Placeholder 2">
            <a:extLst>
              <a:ext uri="{FF2B5EF4-FFF2-40B4-BE49-F238E27FC236}">
                <a16:creationId xmlns:a16="http://schemas.microsoft.com/office/drawing/2014/main" id="{2C4843C7-DE98-794E-BCF7-90D79869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A89121-7E3D-C240-B884-EFA3CE288B6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290D34-8291-4E4B-BD87-A22F16D3F3D2}"/>
              </a:ext>
            </a:extLst>
          </p:cNvPr>
          <p:cNvSpPr txBox="1">
            <a:spLocks noChangeArrowheads="1"/>
          </p:cNvSpPr>
          <p:nvPr/>
        </p:nvSpPr>
        <p:spPr>
          <a:xfrm>
            <a:off x="1965326" y="1392238"/>
            <a:ext cx="8702675" cy="49577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80000"/>
              </a:spcBef>
              <a:buFontTx/>
              <a:buChar char="•"/>
              <a:defRPr/>
            </a:pPr>
            <a:endParaRPr lang="en-US" sz="2400" kern="0" dirty="0"/>
          </a:p>
        </p:txBody>
      </p:sp>
      <p:sp>
        <p:nvSpPr>
          <p:cNvPr id="107524" name="Rectangle 4">
            <a:extLst>
              <a:ext uri="{FF2B5EF4-FFF2-40B4-BE49-F238E27FC236}">
                <a16:creationId xmlns:a16="http://schemas.microsoft.com/office/drawing/2014/main" id="{CD9BBD0D-7318-304C-B937-739C3723E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447800"/>
            <a:ext cx="80010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2688"/>
              </a:spcBef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Hypothesis:</a:t>
            </a:r>
          </a:p>
          <a:p>
            <a:pPr lvl="1">
              <a:spcBef>
                <a:spcPts val="2688"/>
              </a:spcBef>
              <a:buNone/>
            </a:pPr>
            <a:r>
              <a:rPr lang="en-US" altLang="en-US" sz="2400"/>
              <a:t>Newly discovered antibiotic B is a better treatment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for ulcers than antibiotic A, in current use.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Experimental Design:</a:t>
            </a:r>
          </a:p>
          <a:p>
            <a:pPr lvl="1" eaLnBrk="1" hangingPunct="1">
              <a:spcBef>
                <a:spcPct val="80000"/>
              </a:spcBef>
              <a:buFontTx/>
              <a:buNone/>
            </a:pPr>
            <a:r>
              <a:rPr lang="en-US" altLang="en-US" sz="2400"/>
              <a:t>One control group includes subjects with ulcers who are untreated by antibiotics.</a:t>
            </a:r>
          </a:p>
          <a:p>
            <a:pPr lvl="1" eaLnBrk="1" hangingPunct="1">
              <a:spcBef>
                <a:spcPct val="80000"/>
              </a:spcBef>
              <a:buFontTx/>
              <a:buNone/>
            </a:pPr>
            <a:r>
              <a:rPr lang="en-US" altLang="en-US" sz="2400"/>
              <a:t>Two test groups are subjects with ulcers who are treated with either antibiotic A or B.</a:t>
            </a:r>
          </a:p>
        </p:txBody>
      </p:sp>
    </p:spTree>
    <p:extLst>
      <p:ext uri="{BB962C8B-B14F-4D97-AF65-F5344CB8AC3E}">
        <p14:creationId xmlns:p14="http://schemas.microsoft.com/office/powerpoint/2010/main" val="341227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3" descr="X:\Graphics\Powerpoint\MH_DCM\MH_DCM-TEXTEDIT PROJECTS\Mader-Biology_11E\Processed files\chapt01\chapt01_textedit\JPG\mad25502_01_05.jpg">
            <a:extLst>
              <a:ext uri="{FF2B5EF4-FFF2-40B4-BE49-F238E27FC236}">
                <a16:creationId xmlns:a16="http://schemas.microsoft.com/office/drawing/2014/main" id="{D085DE58-5AB7-A849-AF48-19292B622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5"/>
          <a:stretch>
            <a:fillRect/>
          </a:stretch>
        </p:blipFill>
        <p:spPr bwMode="auto">
          <a:xfrm>
            <a:off x="2490789" y="430213"/>
            <a:ext cx="7210425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10" name="Rectangle 38">
            <a:extLst>
              <a:ext uri="{FF2B5EF4-FFF2-40B4-BE49-F238E27FC236}">
                <a16:creationId xmlns:a16="http://schemas.microsoft.com/office/drawing/2014/main" id="{222821E9-FE98-6444-91EE-D09125615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1703388"/>
            <a:ext cx="6347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</a:rPr>
              <a:t>common</a:t>
            </a:r>
          </a:p>
          <a:p>
            <a:pPr eaLnBrk="1" hangingPunct="1"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</a:rPr>
              <a:t>ancestor</a:t>
            </a:r>
          </a:p>
          <a:p>
            <a:pPr eaLnBrk="1" hangingPunct="1"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</a:rPr>
              <a:t>(first cells)</a:t>
            </a:r>
          </a:p>
        </p:txBody>
      </p:sp>
      <p:sp>
        <p:nvSpPr>
          <p:cNvPr id="66563" name="TextBox 24">
            <a:extLst>
              <a:ext uri="{FF2B5EF4-FFF2-40B4-BE49-F238E27FC236}">
                <a16:creationId xmlns:a16="http://schemas.microsoft.com/office/drawing/2014/main" id="{C3550441-34D7-1346-8746-1FAB608D9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5" y="238126"/>
            <a:ext cx="61785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Copyright © The McGraw-Hill Companies, Inc.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3034964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>
            <a:extLst>
              <a:ext uri="{FF2B5EF4-FFF2-40B4-BE49-F238E27FC236}">
                <a16:creationId xmlns:a16="http://schemas.microsoft.com/office/drawing/2014/main" id="{541FDBC7-D101-4148-ADEF-155BC78FB0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Experimental Design</a:t>
            </a:r>
            <a:endParaRPr lang="en-US" altLang="en-US"/>
          </a:p>
        </p:txBody>
      </p:sp>
      <p:sp>
        <p:nvSpPr>
          <p:cNvPr id="108546" name="Slide Number Placeholder 2">
            <a:extLst>
              <a:ext uri="{FF2B5EF4-FFF2-40B4-BE49-F238E27FC236}">
                <a16:creationId xmlns:a16="http://schemas.microsoft.com/office/drawing/2014/main" id="{EE8B56F9-9CE3-CE4B-83B4-2C8F9059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32E450-5D57-754F-9DA9-D4234CE4815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0C86ACBA-531F-0A4B-93B8-B1805B2FF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447801"/>
            <a:ext cx="80010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2688"/>
              </a:spcBef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Results and Conclusion:</a:t>
            </a:r>
          </a:p>
          <a:p>
            <a:pPr lvl="1">
              <a:spcBef>
                <a:spcPts val="2688"/>
              </a:spcBef>
              <a:buNone/>
            </a:pPr>
            <a:r>
              <a:rPr lang="en-US" altLang="en-US" sz="2400"/>
              <a:t>An endoscopy (procedure that allows doctors to examine the linings of the throat, stomach and upper small intestine to check for ulcers) is performed on all subjects.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investigators then use statistics to determine the effectiveness of the various treatments.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On the basis of the data, the investigators conclude that their hypothesis has been supported.</a:t>
            </a:r>
          </a:p>
        </p:txBody>
      </p:sp>
    </p:spTree>
    <p:extLst>
      <p:ext uri="{BB962C8B-B14F-4D97-AF65-F5344CB8AC3E}">
        <p14:creationId xmlns:p14="http://schemas.microsoft.com/office/powerpoint/2010/main" val="368918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6A19AE96-C482-044E-B24C-4DC94A3A3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610600" cy="1143000"/>
          </a:xfrm>
        </p:spPr>
        <p:txBody>
          <a:bodyPr/>
          <a:lstStyle/>
          <a:p>
            <a:r>
              <a:rPr lang="en-US" altLang="en-US" b="1"/>
              <a:t>1.4 Challenges Facing Science</a:t>
            </a:r>
          </a:p>
        </p:txBody>
      </p:sp>
      <p:sp>
        <p:nvSpPr>
          <p:cNvPr id="109570" name="Content Placeholder 2">
            <a:extLst>
              <a:ext uri="{FF2B5EF4-FFF2-40B4-BE49-F238E27FC236}">
                <a16:creationId xmlns:a16="http://schemas.microsoft.com/office/drawing/2014/main" id="{AAFC2FE2-7045-4C47-9F49-416AAFFD28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Science is a systematic way of acquiring knowledge about the natural world.</a:t>
            </a:r>
          </a:p>
          <a:p>
            <a:r>
              <a:rPr lang="en-US" altLang="en-US"/>
              <a:t>Technology is the application of scientific knowledge to the interests of humans.</a:t>
            </a:r>
          </a:p>
          <a:p>
            <a:endParaRPr lang="en-US" altLang="en-US"/>
          </a:p>
          <a:p>
            <a:r>
              <a:rPr lang="en-US" altLang="en-US"/>
              <a:t>Examples: cell phone, new drug, others?</a:t>
            </a:r>
          </a:p>
        </p:txBody>
      </p:sp>
      <p:sp>
        <p:nvSpPr>
          <p:cNvPr id="109571" name="Slide Number Placeholder 3">
            <a:extLst>
              <a:ext uri="{FF2B5EF4-FFF2-40B4-BE49-F238E27FC236}">
                <a16:creationId xmlns:a16="http://schemas.microsoft.com/office/drawing/2014/main" id="{2512E297-94D8-FA4E-9A65-4D12626B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E1852F-3402-E247-A90C-CCECF85B975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080776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F361344-825F-CE45-8B63-BFEC193B8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latin typeface="+mn-lt"/>
              </a:rPr>
              <a:t>Biodiversity and Habitat Loss</a:t>
            </a:r>
          </a:p>
        </p:txBody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7FC6143E-E9E7-9041-B14E-B43B5ABE88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990600"/>
            <a:ext cx="8610600" cy="4940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b="1">
                <a:solidFill>
                  <a:srgbClr val="FF0903"/>
                </a:solidFill>
              </a:rPr>
              <a:t>Biodiversity</a:t>
            </a:r>
            <a:r>
              <a:rPr lang="en-US" altLang="en-US"/>
              <a:t> is the total number and relative abundance of species, the variability of their genes, and the ecosystems in which they live.</a:t>
            </a:r>
          </a:p>
          <a:p>
            <a:pPr lvl="1"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/>
              <a:t>Estimated to be as high as 15 million species</a:t>
            </a:r>
          </a:p>
          <a:p>
            <a:pPr lvl="2"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/>
              <a:t>Less than 2 million have been named and identified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b="1">
                <a:solidFill>
                  <a:srgbClr val="FF0903"/>
                </a:solidFill>
              </a:rPr>
              <a:t>Extinction</a:t>
            </a:r>
            <a:r>
              <a:rPr lang="en-US" altLang="en-US"/>
              <a:t> is the death of the last member of a species or larger classification category.</a:t>
            </a:r>
          </a:p>
          <a:p>
            <a:pPr lvl="1"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/>
              <a:t>Estimates of 400 species/day lost due to human activities</a:t>
            </a:r>
          </a:p>
        </p:txBody>
      </p:sp>
      <p:sp>
        <p:nvSpPr>
          <p:cNvPr id="110595" name="Slide Number Placeholder 1">
            <a:extLst>
              <a:ext uri="{FF2B5EF4-FFF2-40B4-BE49-F238E27FC236}">
                <a16:creationId xmlns:a16="http://schemas.microsoft.com/office/drawing/2014/main" id="{EFD72D82-608A-3241-9037-1C0F003D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2DBEB8-48C1-574B-9078-6E48AB69E7F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9981025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4">
            <a:extLst>
              <a:ext uri="{FF2B5EF4-FFF2-40B4-BE49-F238E27FC236}">
                <a16:creationId xmlns:a16="http://schemas.microsoft.com/office/drawing/2014/main" id="{2D8BEBDC-E88B-7042-96D7-D81218940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87564" y="381000"/>
            <a:ext cx="8015287" cy="9144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/>
              <a:t>The Effect of Human Activities on Coral Reefs</a:t>
            </a:r>
          </a:p>
        </p:txBody>
      </p:sp>
      <p:sp>
        <p:nvSpPr>
          <p:cNvPr id="112642" name="Slide Number Placeholder 4">
            <a:extLst>
              <a:ext uri="{FF2B5EF4-FFF2-40B4-BE49-F238E27FC236}">
                <a16:creationId xmlns:a16="http://schemas.microsoft.com/office/drawing/2014/main" id="{AB15431A-5250-9343-8C8F-3C65FC0596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8D7E3D-EF7B-6B45-8187-1A7E757A9FD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pic>
        <p:nvPicPr>
          <p:cNvPr id="112643" name="Picture 3" descr="mad2543X_01_11">
            <a:extLst>
              <a:ext uri="{FF2B5EF4-FFF2-40B4-BE49-F238E27FC236}">
                <a16:creationId xmlns:a16="http://schemas.microsoft.com/office/drawing/2014/main" id="{15D7647D-592C-534B-BE5D-A797CBBB6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87514"/>
            <a:ext cx="82296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Rectangle 7">
            <a:extLst>
              <a:ext uri="{FF2B5EF4-FFF2-40B4-BE49-F238E27FC236}">
                <a16:creationId xmlns:a16="http://schemas.microsoft.com/office/drawing/2014/main" id="{A9BD82A7-8A20-FC4F-A5FD-3673201F6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5410200"/>
            <a:ext cx="18210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1975 Minimal coral death</a:t>
            </a:r>
            <a:endParaRPr lang="en-US" altLang="en-US" sz="1200" b="1"/>
          </a:p>
        </p:txBody>
      </p:sp>
      <p:sp>
        <p:nvSpPr>
          <p:cNvPr id="112645" name="Rectangle 8">
            <a:extLst>
              <a:ext uri="{FF2B5EF4-FFF2-40B4-BE49-F238E27FC236}">
                <a16:creationId xmlns:a16="http://schemas.microsoft.com/office/drawing/2014/main" id="{C855FF85-7D8A-3D45-B7E6-08F0C0EFC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5702300"/>
            <a:ext cx="1378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b.</a:t>
            </a:r>
            <a:endParaRPr lang="en-US" altLang="en-US" sz="1200" b="1"/>
          </a:p>
        </p:txBody>
      </p:sp>
      <p:sp>
        <p:nvSpPr>
          <p:cNvPr id="112646" name="Rectangle 9">
            <a:extLst>
              <a:ext uri="{FF2B5EF4-FFF2-40B4-BE49-F238E27FC236}">
                <a16:creationId xmlns:a16="http://schemas.microsoft.com/office/drawing/2014/main" id="{13190387-7EE9-A147-8CA8-17E5A7B62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733800"/>
            <a:ext cx="14603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a. Healthy coral reef</a:t>
            </a:r>
            <a:endParaRPr lang="en-US" altLang="en-US" sz="1200" b="1"/>
          </a:p>
        </p:txBody>
      </p:sp>
      <p:sp>
        <p:nvSpPr>
          <p:cNvPr id="112647" name="Rectangle 10">
            <a:extLst>
              <a:ext uri="{FF2B5EF4-FFF2-40B4-BE49-F238E27FC236}">
                <a16:creationId xmlns:a16="http://schemas.microsoft.com/office/drawing/2014/main" id="{7BF73318-202D-DB40-B744-8B2496459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614" y="5438775"/>
            <a:ext cx="17088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1985 Some coral death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With no fish present</a:t>
            </a:r>
            <a:endParaRPr lang="en-US" altLang="en-US" sz="1200" b="1"/>
          </a:p>
        </p:txBody>
      </p:sp>
      <p:sp>
        <p:nvSpPr>
          <p:cNvPr id="112648" name="Rectangle 12">
            <a:extLst>
              <a:ext uri="{FF2B5EF4-FFF2-40B4-BE49-F238E27FC236}">
                <a16:creationId xmlns:a16="http://schemas.microsoft.com/office/drawing/2014/main" id="{E536F30A-A5A9-DE41-8D2F-83A53DDED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288" y="5438775"/>
            <a:ext cx="19396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1995 Coral bleaching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limited chance of recovery</a:t>
            </a:r>
          </a:p>
        </p:txBody>
      </p:sp>
      <p:sp>
        <p:nvSpPr>
          <p:cNvPr id="112649" name="Rectangle 14">
            <a:extLst>
              <a:ext uri="{FF2B5EF4-FFF2-40B4-BE49-F238E27FC236}">
                <a16:creationId xmlns:a16="http://schemas.microsoft.com/office/drawing/2014/main" id="{F5D2CC94-C3E0-8B46-9F24-AD9258484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4" y="5438775"/>
            <a:ext cx="19011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2004 Coral is black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sedimentation; bleaching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still evident</a:t>
            </a:r>
          </a:p>
        </p:txBody>
      </p:sp>
      <p:sp>
        <p:nvSpPr>
          <p:cNvPr id="112650" name="TextBox 24">
            <a:extLst>
              <a:ext uri="{FF2B5EF4-FFF2-40B4-BE49-F238E27FC236}">
                <a16:creationId xmlns:a16="http://schemas.microsoft.com/office/drawing/2014/main" id="{35F283FB-7579-3E4F-B466-3132AB47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725" y="1474789"/>
            <a:ext cx="61785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"/>
              <a:t>Copyright © The McGraw-Hill Companies, Inc. Permission required for reproduction or display.</a:t>
            </a:r>
          </a:p>
        </p:txBody>
      </p:sp>
      <p:sp>
        <p:nvSpPr>
          <p:cNvPr id="112651" name="TextBox 24">
            <a:extLst>
              <a:ext uri="{FF2B5EF4-FFF2-40B4-BE49-F238E27FC236}">
                <a16:creationId xmlns:a16="http://schemas.microsoft.com/office/drawing/2014/main" id="{DA2B8507-D88D-314F-B47F-0F5F54611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6172201"/>
            <a:ext cx="4232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1.15a: © Frank &amp; Joyce Burek/Getty RF; 1.15b: © Dr. Phillip Dustan</a:t>
            </a:r>
          </a:p>
        </p:txBody>
      </p:sp>
    </p:spTree>
    <p:extLst>
      <p:ext uri="{BB962C8B-B14F-4D97-AF65-F5344CB8AC3E}">
        <p14:creationId xmlns:p14="http://schemas.microsoft.com/office/powerpoint/2010/main" val="326793405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>
            <a:extLst>
              <a:ext uri="{FF2B5EF4-FFF2-40B4-BE49-F238E27FC236}">
                <a16:creationId xmlns:a16="http://schemas.microsoft.com/office/drawing/2014/main" id="{23BAB616-681B-E54B-99AA-7E18BCF70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Biologically Diverse Ecosystems </a:t>
            </a:r>
            <a:br>
              <a:rPr lang="en-US" altLang="en-US" sz="3600" b="1"/>
            </a:br>
            <a:r>
              <a:rPr lang="en-US" altLang="en-US" sz="3600" b="1"/>
              <a:t>Are in Danger</a:t>
            </a:r>
          </a:p>
        </p:txBody>
      </p:sp>
      <p:sp>
        <p:nvSpPr>
          <p:cNvPr id="114690" name="Content Placeholder 2">
            <a:extLst>
              <a:ext uri="{FF2B5EF4-FFF2-40B4-BE49-F238E27FC236}">
                <a16:creationId xmlns:a16="http://schemas.microsoft.com/office/drawing/2014/main" id="{F20C511E-BF52-2D49-AE5B-482126DC33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534400" cy="4525963"/>
          </a:xfrm>
        </p:spPr>
        <p:txBody>
          <a:bodyPr/>
          <a:lstStyle/>
          <a:p>
            <a:r>
              <a:rPr lang="en-US" altLang="en-US"/>
              <a:t>Tropical rain forests and coral reef ecosystems are home to many organisms.</a:t>
            </a:r>
          </a:p>
          <a:p>
            <a:r>
              <a:rPr lang="en-US" altLang="en-US"/>
              <a:t>Both ecosystems are threatened by human activities.</a:t>
            </a:r>
          </a:p>
          <a:p>
            <a:r>
              <a:rPr lang="en-US" altLang="en-US"/>
              <a:t>The canopy of the tropical rain forest supports orchids, insects, and monkeys, among other organisms.</a:t>
            </a:r>
          </a:p>
          <a:p>
            <a:r>
              <a:rPr lang="en-US" altLang="en-US"/>
              <a:t>Coral reefs provide habitats for jellyfish, sponges, crabs, lobsters, sea turtles, moray eels, and fishes.</a:t>
            </a:r>
          </a:p>
        </p:txBody>
      </p:sp>
      <p:sp>
        <p:nvSpPr>
          <p:cNvPr id="114691" name="Slide Number Placeholder 3">
            <a:extLst>
              <a:ext uri="{FF2B5EF4-FFF2-40B4-BE49-F238E27FC236}">
                <a16:creationId xmlns:a16="http://schemas.microsoft.com/office/drawing/2014/main" id="{547D93CA-D714-B048-9DC0-CA108ED96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C1566B-D236-B240-9EE4-E53292BA710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045233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3A3A1A6-4BD0-F841-AAF6-3D1D4CBFD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98438"/>
            <a:ext cx="8229600" cy="792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>
                <a:latin typeface="+mn-lt"/>
              </a:rPr>
              <a:t>Destruction of Healthy Ecosystems Has Unintended Consequences</a:t>
            </a:r>
          </a:p>
        </p:txBody>
      </p:sp>
      <p:sp>
        <p:nvSpPr>
          <p:cNvPr id="115714" name="Rectangle 3">
            <a:extLst>
              <a:ext uri="{FF2B5EF4-FFF2-40B4-BE49-F238E27FC236}">
                <a16:creationId xmlns:a16="http://schemas.microsoft.com/office/drawing/2014/main" id="{F011EE83-F256-7E45-A5E0-A43EBAF902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270000"/>
            <a:ext cx="8763000" cy="4978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Humans depend upon healthy ecosystems for: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Food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Medicines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Raw materials</a:t>
            </a:r>
          </a:p>
          <a:p>
            <a:pPr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Draining of wetlands of Mississippi and Ohio Rivers: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Worsened flooding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Ruined farmland</a:t>
            </a:r>
          </a:p>
          <a:p>
            <a:pPr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Destruction of South American rain forests: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Killed species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Decreased availability of lumber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endParaRPr lang="en-US" altLang="en-US"/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endParaRPr lang="en-US" altLang="en-US"/>
          </a:p>
        </p:txBody>
      </p:sp>
      <p:sp>
        <p:nvSpPr>
          <p:cNvPr id="115715" name="Slide Number Placeholder 1">
            <a:extLst>
              <a:ext uri="{FF2B5EF4-FFF2-40B4-BE49-F238E27FC236}">
                <a16:creationId xmlns:a16="http://schemas.microsoft.com/office/drawing/2014/main" id="{DC7AFF50-913E-E44F-9C6B-9891F82A3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D319A0-1F20-7C4C-AAA4-82455DF2286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6002936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06AA2ED-93F1-B349-B61B-E6888CF6B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1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latin typeface="+mn-lt"/>
              </a:rPr>
              <a:t>Emerging Diseases</a:t>
            </a:r>
          </a:p>
        </p:txBody>
      </p:sp>
      <p:sp>
        <p:nvSpPr>
          <p:cNvPr id="117762" name="Rectangle 3">
            <a:extLst>
              <a:ext uri="{FF2B5EF4-FFF2-40B4-BE49-F238E27FC236}">
                <a16:creationId xmlns:a16="http://schemas.microsoft.com/office/drawing/2014/main" id="{DBEE4B9F-233B-3149-A214-BE8A7DE604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762000"/>
            <a:ext cx="8763000" cy="4978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Over the past decade several new disease have been in the news: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H5N1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H7N9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SARS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Ebola</a:t>
            </a:r>
          </a:p>
          <a:p>
            <a:pPr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Where do emerging diseases come from?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New or increased exposure to insects or animals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Changes on behaviors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Use of technology (Legionnaires’ disease)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Globalization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Pathogens mutating and changing hosts (avian flu)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endParaRPr lang="en-US" altLang="en-US"/>
          </a:p>
        </p:txBody>
      </p:sp>
      <p:sp>
        <p:nvSpPr>
          <p:cNvPr id="117763" name="Slide Number Placeholder 1">
            <a:extLst>
              <a:ext uri="{FF2B5EF4-FFF2-40B4-BE49-F238E27FC236}">
                <a16:creationId xmlns:a16="http://schemas.microsoft.com/office/drawing/2014/main" id="{178519E6-D4BD-9341-AFA5-B3464DCC4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9B2BB5-BCC7-7D44-AB3B-68838A0BCE5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3153642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5D85824-4022-A147-A75C-930B948527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6201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latin typeface="+mn-lt"/>
              </a:rPr>
              <a:t>Climate Change</a:t>
            </a:r>
          </a:p>
        </p:txBody>
      </p:sp>
      <p:sp>
        <p:nvSpPr>
          <p:cNvPr id="119810" name="Rectangle 3">
            <a:extLst>
              <a:ext uri="{FF2B5EF4-FFF2-40B4-BE49-F238E27FC236}">
                <a16:creationId xmlns:a16="http://schemas.microsoft.com/office/drawing/2014/main" id="{B256D81F-4D51-3D42-AE75-1A6837F2D3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066800"/>
            <a:ext cx="8763000" cy="49784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Changes in normal cycles of Earth’s climate attributable to human activities</a:t>
            </a:r>
          </a:p>
          <a:p>
            <a:pPr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Due to imbalance in chemical cycling of carbon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More carbon is being released than removed.</a:t>
            </a:r>
          </a:p>
          <a:p>
            <a:pPr lvl="2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Burning of fossil fuels</a:t>
            </a:r>
          </a:p>
          <a:p>
            <a:pPr lvl="2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Destruction of forests and replacement by farmland</a:t>
            </a:r>
          </a:p>
          <a:p>
            <a:pPr lvl="1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Increase in CO</a:t>
            </a:r>
            <a:r>
              <a:rPr lang="en-US" altLang="en-US" baseline="-25000"/>
              <a:t>2 </a:t>
            </a:r>
            <a:r>
              <a:rPr lang="en-US" altLang="en-US"/>
              <a:t>causes temperature increases, called global warming.</a:t>
            </a:r>
          </a:p>
          <a:p>
            <a:pPr lvl="2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Produced by greenhouse effect</a:t>
            </a:r>
          </a:p>
          <a:p>
            <a:pPr lvl="2" eaLnBrk="1" hangingPunct="1">
              <a:lnSpc>
                <a:spcPct val="75000"/>
              </a:lnSpc>
              <a:spcBef>
                <a:spcPct val="65000"/>
              </a:spcBef>
            </a:pPr>
            <a:r>
              <a:rPr lang="en-US" altLang="en-US"/>
              <a:t>Global warming is changing Earth’s ecosystems</a:t>
            </a:r>
          </a:p>
        </p:txBody>
      </p:sp>
      <p:sp>
        <p:nvSpPr>
          <p:cNvPr id="119811" name="Slide Number Placeholder 1">
            <a:extLst>
              <a:ext uri="{FF2B5EF4-FFF2-40B4-BE49-F238E27FC236}">
                <a16:creationId xmlns:a16="http://schemas.microsoft.com/office/drawing/2014/main" id="{3598998B-A2A4-0D4E-BCE9-DC956E2B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2D6EE7-23DF-F74C-8E21-A847CF4D4C6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8843102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 descr="X:\Graphics\Powerpoint\MH_DCM\MH_DCM-TEXTEDIT PROJECTS\Mader-Biology_11E\Processed files\chapt01\chapt01_textedit\JPG\mad25502_01_05.jpg">
            <a:extLst>
              <a:ext uri="{FF2B5EF4-FFF2-40B4-BE49-F238E27FC236}">
                <a16:creationId xmlns:a16="http://schemas.microsoft.com/office/drawing/2014/main" id="{F17579FD-4FA3-2541-9F67-D18372959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7"/>
          <a:stretch>
            <a:fillRect/>
          </a:stretch>
        </p:blipFill>
        <p:spPr bwMode="auto">
          <a:xfrm>
            <a:off x="2490789" y="430213"/>
            <a:ext cx="7210425" cy="55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10" name="Rectangle 38">
            <a:extLst>
              <a:ext uri="{FF2B5EF4-FFF2-40B4-BE49-F238E27FC236}">
                <a16:creationId xmlns:a16="http://schemas.microsoft.com/office/drawing/2014/main" id="{30935922-DA23-4D49-A8CF-E957E1A04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1703388"/>
            <a:ext cx="6347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</a:rPr>
              <a:t>common</a:t>
            </a:r>
          </a:p>
          <a:p>
            <a:pPr eaLnBrk="1" hangingPunct="1"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</a:rPr>
              <a:t>ancestor</a:t>
            </a:r>
          </a:p>
          <a:p>
            <a:pPr eaLnBrk="1" hangingPunct="1"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</a:rPr>
              <a:t>(first cells)</a:t>
            </a:r>
          </a:p>
        </p:txBody>
      </p:sp>
      <p:sp>
        <p:nvSpPr>
          <p:cNvPr id="67587" name="TextBox 113">
            <a:extLst>
              <a:ext uri="{FF2B5EF4-FFF2-40B4-BE49-F238E27FC236}">
                <a16:creationId xmlns:a16="http://schemas.microsoft.com/office/drawing/2014/main" id="{A03E5983-CEDD-2F48-BEF7-388F70FE2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1" y="863600"/>
            <a:ext cx="8858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BACTERIA</a:t>
            </a:r>
          </a:p>
        </p:txBody>
      </p:sp>
      <p:sp>
        <p:nvSpPr>
          <p:cNvPr id="67588" name="TextBox 114">
            <a:extLst>
              <a:ext uri="{FF2B5EF4-FFF2-40B4-BE49-F238E27FC236}">
                <a16:creationId xmlns:a16="http://schemas.microsoft.com/office/drawing/2014/main" id="{D389ED90-D229-4A46-8735-60DC5D542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1816100"/>
            <a:ext cx="858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ARCHAEA</a:t>
            </a:r>
          </a:p>
        </p:txBody>
      </p:sp>
      <p:sp>
        <p:nvSpPr>
          <p:cNvPr id="67589" name="TextBox 24">
            <a:extLst>
              <a:ext uri="{FF2B5EF4-FFF2-40B4-BE49-F238E27FC236}">
                <a16:creationId xmlns:a16="http://schemas.microsoft.com/office/drawing/2014/main" id="{B18E0D19-914A-7B49-9EE1-F6F0026FF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5" y="238126"/>
            <a:ext cx="61785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Copyright © The McGraw-Hill Companies, Inc.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415608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3" descr="X:\Graphics\Powerpoint\MH_DCM\MH_DCM-TEXTEDIT PROJECTS\Mader-Biology_11E\Processed files\chapt01\chapt01_textedit\JPG\mad25502_01_05.jpg">
            <a:extLst>
              <a:ext uri="{FF2B5EF4-FFF2-40B4-BE49-F238E27FC236}">
                <a16:creationId xmlns:a16="http://schemas.microsoft.com/office/drawing/2014/main" id="{7A7F37E5-D75E-5145-ADDC-27680383F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4"/>
          <a:stretch>
            <a:fillRect/>
          </a:stretch>
        </p:blipFill>
        <p:spPr bwMode="auto">
          <a:xfrm>
            <a:off x="2490789" y="430213"/>
            <a:ext cx="7210425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10" name="Rectangle 38">
            <a:extLst>
              <a:ext uri="{FF2B5EF4-FFF2-40B4-BE49-F238E27FC236}">
                <a16:creationId xmlns:a16="http://schemas.microsoft.com/office/drawing/2014/main" id="{8F969026-A001-0F4F-B21A-901FE77A6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1703388"/>
            <a:ext cx="6347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</a:rPr>
              <a:t>common</a:t>
            </a:r>
          </a:p>
          <a:p>
            <a:pPr eaLnBrk="1" hangingPunct="1"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</a:rPr>
              <a:t>ancestor</a:t>
            </a:r>
          </a:p>
          <a:p>
            <a:pPr eaLnBrk="1" hangingPunct="1"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</a:rPr>
              <a:t>(first cells)</a:t>
            </a:r>
          </a:p>
        </p:txBody>
      </p:sp>
      <p:sp>
        <p:nvSpPr>
          <p:cNvPr id="68611" name="TextBox 113">
            <a:extLst>
              <a:ext uri="{FF2B5EF4-FFF2-40B4-BE49-F238E27FC236}">
                <a16:creationId xmlns:a16="http://schemas.microsoft.com/office/drawing/2014/main" id="{5535578B-49E4-9A40-935D-703B38616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1" y="863600"/>
            <a:ext cx="8858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BACTERIA</a:t>
            </a:r>
          </a:p>
        </p:txBody>
      </p:sp>
      <p:sp>
        <p:nvSpPr>
          <p:cNvPr id="68612" name="TextBox 114">
            <a:extLst>
              <a:ext uri="{FF2B5EF4-FFF2-40B4-BE49-F238E27FC236}">
                <a16:creationId xmlns:a16="http://schemas.microsoft.com/office/drawing/2014/main" id="{B370F4B3-4537-AB43-94DE-C63C9BF00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1816100"/>
            <a:ext cx="858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ARCHAEA</a:t>
            </a:r>
          </a:p>
        </p:txBody>
      </p:sp>
      <p:sp>
        <p:nvSpPr>
          <p:cNvPr id="68613" name="TextBox 122">
            <a:extLst>
              <a:ext uri="{FF2B5EF4-FFF2-40B4-BE49-F238E27FC236}">
                <a16:creationId xmlns:a16="http://schemas.microsoft.com/office/drawing/2014/main" id="{266C7A78-97C3-B14B-B593-F8464176A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60800"/>
            <a:ext cx="13271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cell with nucleus</a:t>
            </a:r>
          </a:p>
        </p:txBody>
      </p:sp>
      <p:sp>
        <p:nvSpPr>
          <p:cNvPr id="68614" name="TextBox 123">
            <a:extLst>
              <a:ext uri="{FF2B5EF4-FFF2-40B4-BE49-F238E27FC236}">
                <a16:creationId xmlns:a16="http://schemas.microsoft.com/office/drawing/2014/main" id="{CAAE8E00-6917-7B4E-A307-F8D6E93B8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1" y="4356100"/>
            <a:ext cx="8302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EUKARYA</a:t>
            </a:r>
          </a:p>
        </p:txBody>
      </p:sp>
      <p:sp>
        <p:nvSpPr>
          <p:cNvPr id="68615" name="TextBox 24">
            <a:extLst>
              <a:ext uri="{FF2B5EF4-FFF2-40B4-BE49-F238E27FC236}">
                <a16:creationId xmlns:a16="http://schemas.microsoft.com/office/drawing/2014/main" id="{9D4D224E-C74B-9444-87F1-0FD91B474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5" y="238126"/>
            <a:ext cx="61785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Copyright © The McGraw-Hill Companies, Inc.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315224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3" descr="X:\Graphics\Powerpoint\MH_DCM\MH_DCM-TEXTEDIT PROJECTS\Mader-Biology_11E\Processed files\chapt01\chapt01_textedit\JPG\mad25502_01_05.jpg">
            <a:extLst>
              <a:ext uri="{FF2B5EF4-FFF2-40B4-BE49-F238E27FC236}">
                <a16:creationId xmlns:a16="http://schemas.microsoft.com/office/drawing/2014/main" id="{17159D78-D53C-1348-BEFC-8B208778A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4"/>
          <a:stretch>
            <a:fillRect/>
          </a:stretch>
        </p:blipFill>
        <p:spPr bwMode="auto">
          <a:xfrm>
            <a:off x="2490789" y="430213"/>
            <a:ext cx="7210425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10" name="Rectangle 38">
            <a:extLst>
              <a:ext uri="{FF2B5EF4-FFF2-40B4-BE49-F238E27FC236}">
                <a16:creationId xmlns:a16="http://schemas.microsoft.com/office/drawing/2014/main" id="{50D8C277-10F1-3242-84E7-35356A52A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1703388"/>
            <a:ext cx="6347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</a:rPr>
              <a:t>common</a:t>
            </a:r>
          </a:p>
          <a:p>
            <a:pPr eaLnBrk="1" hangingPunct="1"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</a:rPr>
              <a:t>ancestor</a:t>
            </a:r>
          </a:p>
          <a:p>
            <a:pPr eaLnBrk="1" hangingPunct="1"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</a:rPr>
              <a:t>(first cells)</a:t>
            </a:r>
          </a:p>
        </p:txBody>
      </p:sp>
      <p:sp>
        <p:nvSpPr>
          <p:cNvPr id="69635" name="TextBox 113">
            <a:extLst>
              <a:ext uri="{FF2B5EF4-FFF2-40B4-BE49-F238E27FC236}">
                <a16:creationId xmlns:a16="http://schemas.microsoft.com/office/drawing/2014/main" id="{AF346BCE-50B5-7F4E-9512-CF7371183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1" y="863600"/>
            <a:ext cx="8858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BACTERIA</a:t>
            </a:r>
          </a:p>
        </p:txBody>
      </p:sp>
      <p:sp>
        <p:nvSpPr>
          <p:cNvPr id="69636" name="TextBox 114">
            <a:extLst>
              <a:ext uri="{FF2B5EF4-FFF2-40B4-BE49-F238E27FC236}">
                <a16:creationId xmlns:a16="http://schemas.microsoft.com/office/drawing/2014/main" id="{7DE85DA2-4FBD-4147-B857-266C9B96E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1816100"/>
            <a:ext cx="858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ARCHAEA</a:t>
            </a:r>
          </a:p>
        </p:txBody>
      </p:sp>
      <p:sp>
        <p:nvSpPr>
          <p:cNvPr id="69637" name="TextBox 115">
            <a:extLst>
              <a:ext uri="{FF2B5EF4-FFF2-40B4-BE49-F238E27FC236}">
                <a16:creationId xmlns:a16="http://schemas.microsoft.com/office/drawing/2014/main" id="{196A2C98-565A-9840-AC3C-304FA3EA2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1" y="2755900"/>
            <a:ext cx="6651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Protists</a:t>
            </a:r>
          </a:p>
        </p:txBody>
      </p:sp>
      <p:sp>
        <p:nvSpPr>
          <p:cNvPr id="69638" name="TextBox 122">
            <a:extLst>
              <a:ext uri="{FF2B5EF4-FFF2-40B4-BE49-F238E27FC236}">
                <a16:creationId xmlns:a16="http://schemas.microsoft.com/office/drawing/2014/main" id="{185AC11F-7301-5148-9658-E91EB6DDE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60800"/>
            <a:ext cx="13271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cell with nucleus</a:t>
            </a:r>
          </a:p>
        </p:txBody>
      </p:sp>
      <p:sp>
        <p:nvSpPr>
          <p:cNvPr id="69639" name="TextBox 123">
            <a:extLst>
              <a:ext uri="{FF2B5EF4-FFF2-40B4-BE49-F238E27FC236}">
                <a16:creationId xmlns:a16="http://schemas.microsoft.com/office/drawing/2014/main" id="{47470670-A577-5E48-9123-D2D9DAE34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1" y="4356100"/>
            <a:ext cx="8302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EUKARYA</a:t>
            </a:r>
          </a:p>
        </p:txBody>
      </p:sp>
      <p:sp>
        <p:nvSpPr>
          <p:cNvPr id="69640" name="TextBox 24">
            <a:extLst>
              <a:ext uri="{FF2B5EF4-FFF2-40B4-BE49-F238E27FC236}">
                <a16:creationId xmlns:a16="http://schemas.microsoft.com/office/drawing/2014/main" id="{8BBB97C6-85EE-1C4D-A385-8DA95B538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5" y="238126"/>
            <a:ext cx="61785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Copyright © The McGraw-Hill Companies, Inc.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246451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3" descr="X:\Graphics\Powerpoint\MH_DCM\MH_DCM-TEXTEDIT PROJECTS\Mader-Biology_11E\Processed files\chapt01\chapt01_textedit\JPG\mad25502_01_05.jpg">
            <a:extLst>
              <a:ext uri="{FF2B5EF4-FFF2-40B4-BE49-F238E27FC236}">
                <a16:creationId xmlns:a16="http://schemas.microsoft.com/office/drawing/2014/main" id="{12D206A9-59EF-2F4F-8689-9FD39B26C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6"/>
          <a:stretch>
            <a:fillRect/>
          </a:stretch>
        </p:blipFill>
        <p:spPr bwMode="auto">
          <a:xfrm>
            <a:off x="2490789" y="430213"/>
            <a:ext cx="721042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10" name="Rectangle 38">
            <a:extLst>
              <a:ext uri="{FF2B5EF4-FFF2-40B4-BE49-F238E27FC236}">
                <a16:creationId xmlns:a16="http://schemas.microsoft.com/office/drawing/2014/main" id="{4FEF0B46-82EE-B445-AA0C-0E1D3859C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1703388"/>
            <a:ext cx="6347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</a:rPr>
              <a:t>common</a:t>
            </a:r>
          </a:p>
          <a:p>
            <a:pPr eaLnBrk="1" hangingPunct="1"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</a:rPr>
              <a:t>ancestor</a:t>
            </a:r>
          </a:p>
          <a:p>
            <a:pPr eaLnBrk="1" hangingPunct="1"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</a:rPr>
              <a:t>(first cells)</a:t>
            </a:r>
          </a:p>
        </p:txBody>
      </p:sp>
      <p:sp>
        <p:nvSpPr>
          <p:cNvPr id="70659" name="TextBox 113">
            <a:extLst>
              <a:ext uri="{FF2B5EF4-FFF2-40B4-BE49-F238E27FC236}">
                <a16:creationId xmlns:a16="http://schemas.microsoft.com/office/drawing/2014/main" id="{7C179867-F2B7-3C48-A242-AD239EF62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1" y="863600"/>
            <a:ext cx="8858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BACTERIA</a:t>
            </a:r>
          </a:p>
        </p:txBody>
      </p:sp>
      <p:sp>
        <p:nvSpPr>
          <p:cNvPr id="70660" name="TextBox 114">
            <a:extLst>
              <a:ext uri="{FF2B5EF4-FFF2-40B4-BE49-F238E27FC236}">
                <a16:creationId xmlns:a16="http://schemas.microsoft.com/office/drawing/2014/main" id="{922E30C7-9F79-E140-BE84-205672558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1816100"/>
            <a:ext cx="858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ARCHAEA</a:t>
            </a:r>
          </a:p>
        </p:txBody>
      </p:sp>
      <p:sp>
        <p:nvSpPr>
          <p:cNvPr id="70661" name="TextBox 115">
            <a:extLst>
              <a:ext uri="{FF2B5EF4-FFF2-40B4-BE49-F238E27FC236}">
                <a16:creationId xmlns:a16="http://schemas.microsoft.com/office/drawing/2014/main" id="{3A8E8546-22C5-FC4E-90CD-552917D84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1" y="2755900"/>
            <a:ext cx="6651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Protists</a:t>
            </a:r>
          </a:p>
        </p:txBody>
      </p:sp>
      <p:sp>
        <p:nvSpPr>
          <p:cNvPr id="70662" name="TextBox 116">
            <a:extLst>
              <a:ext uri="{FF2B5EF4-FFF2-40B4-BE49-F238E27FC236}">
                <a16:creationId xmlns:a16="http://schemas.microsoft.com/office/drawing/2014/main" id="{834AEC9E-C1E8-D14C-8A0B-B42EF6822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3708400"/>
            <a:ext cx="554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Plants</a:t>
            </a:r>
          </a:p>
        </p:txBody>
      </p:sp>
      <p:sp>
        <p:nvSpPr>
          <p:cNvPr id="70663" name="TextBox 117">
            <a:extLst>
              <a:ext uri="{FF2B5EF4-FFF2-40B4-BE49-F238E27FC236}">
                <a16:creationId xmlns:a16="http://schemas.microsoft.com/office/drawing/2014/main" id="{143D05B4-D9C0-434B-877F-5BB7643E1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4648200"/>
            <a:ext cx="5143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Fungi</a:t>
            </a:r>
          </a:p>
        </p:txBody>
      </p:sp>
      <p:sp>
        <p:nvSpPr>
          <p:cNvPr id="70664" name="TextBox 118">
            <a:extLst>
              <a:ext uri="{FF2B5EF4-FFF2-40B4-BE49-F238E27FC236}">
                <a16:creationId xmlns:a16="http://schemas.microsoft.com/office/drawing/2014/main" id="{F5FC6C84-1AE5-194F-9AFF-511B40317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1" y="5575300"/>
            <a:ext cx="6905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Animals</a:t>
            </a:r>
          </a:p>
        </p:txBody>
      </p:sp>
      <p:sp>
        <p:nvSpPr>
          <p:cNvPr id="70665" name="TextBox 122">
            <a:extLst>
              <a:ext uri="{FF2B5EF4-FFF2-40B4-BE49-F238E27FC236}">
                <a16:creationId xmlns:a16="http://schemas.microsoft.com/office/drawing/2014/main" id="{4626DC71-6DCE-4343-9B68-24C3861EC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60800"/>
            <a:ext cx="13271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cell with nucleus</a:t>
            </a:r>
          </a:p>
        </p:txBody>
      </p:sp>
      <p:sp>
        <p:nvSpPr>
          <p:cNvPr id="70666" name="TextBox 123">
            <a:extLst>
              <a:ext uri="{FF2B5EF4-FFF2-40B4-BE49-F238E27FC236}">
                <a16:creationId xmlns:a16="http://schemas.microsoft.com/office/drawing/2014/main" id="{B12060F8-FE8D-FA46-B990-AFE988C92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1" y="4356100"/>
            <a:ext cx="8302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EUKARYA</a:t>
            </a:r>
          </a:p>
        </p:txBody>
      </p:sp>
      <p:sp>
        <p:nvSpPr>
          <p:cNvPr id="70667" name="TextBox 24">
            <a:extLst>
              <a:ext uri="{FF2B5EF4-FFF2-40B4-BE49-F238E27FC236}">
                <a16:creationId xmlns:a16="http://schemas.microsoft.com/office/drawing/2014/main" id="{1C1C9313-2304-B947-8A2D-EC3EB5E5B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5" y="238126"/>
            <a:ext cx="61785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Copyright © The McGraw-Hill Companies, Inc.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153377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3" descr="X:\Graphics\Powerpoint\MH_DCM\MH_DCM-TEXTEDIT PROJECTS\Mader-Biology_11E\Processed files\chapt01\chapt01_textedit\JPG\mad25502_01_05.jpg">
            <a:extLst>
              <a:ext uri="{FF2B5EF4-FFF2-40B4-BE49-F238E27FC236}">
                <a16:creationId xmlns:a16="http://schemas.microsoft.com/office/drawing/2014/main" id="{5158BDD8-5419-E84C-8654-F987A1CA8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9" y="430214"/>
            <a:ext cx="7210425" cy="61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10" name="Rectangle 38">
            <a:extLst>
              <a:ext uri="{FF2B5EF4-FFF2-40B4-BE49-F238E27FC236}">
                <a16:creationId xmlns:a16="http://schemas.microsoft.com/office/drawing/2014/main" id="{457D105B-AB6F-F840-AC3A-9D6C5F275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1703388"/>
            <a:ext cx="6347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</a:rPr>
              <a:t>common</a:t>
            </a:r>
          </a:p>
          <a:p>
            <a:pPr eaLnBrk="1" hangingPunct="1"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</a:rPr>
              <a:t>ancestor</a:t>
            </a:r>
          </a:p>
          <a:p>
            <a:pPr eaLnBrk="1" hangingPunct="1"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</a:rPr>
              <a:t>(first cells)</a:t>
            </a:r>
          </a:p>
        </p:txBody>
      </p:sp>
      <p:sp>
        <p:nvSpPr>
          <p:cNvPr id="71683" name="TextBox 113">
            <a:extLst>
              <a:ext uri="{FF2B5EF4-FFF2-40B4-BE49-F238E27FC236}">
                <a16:creationId xmlns:a16="http://schemas.microsoft.com/office/drawing/2014/main" id="{FDF4E5E6-74A2-624D-B5BE-F6CEDCBF5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1" y="863600"/>
            <a:ext cx="8858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BACTERIA</a:t>
            </a:r>
          </a:p>
        </p:txBody>
      </p:sp>
      <p:sp>
        <p:nvSpPr>
          <p:cNvPr id="71684" name="TextBox 114">
            <a:extLst>
              <a:ext uri="{FF2B5EF4-FFF2-40B4-BE49-F238E27FC236}">
                <a16:creationId xmlns:a16="http://schemas.microsoft.com/office/drawing/2014/main" id="{A18E94A7-AB20-954B-8A41-98122C2B0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1816100"/>
            <a:ext cx="858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ARCHAEA</a:t>
            </a:r>
          </a:p>
        </p:txBody>
      </p:sp>
      <p:sp>
        <p:nvSpPr>
          <p:cNvPr id="71685" name="TextBox 115">
            <a:extLst>
              <a:ext uri="{FF2B5EF4-FFF2-40B4-BE49-F238E27FC236}">
                <a16:creationId xmlns:a16="http://schemas.microsoft.com/office/drawing/2014/main" id="{D650539E-0CBA-2D46-8C78-6078F7FAB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1" y="2755900"/>
            <a:ext cx="6651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Protists</a:t>
            </a:r>
          </a:p>
        </p:txBody>
      </p:sp>
      <p:sp>
        <p:nvSpPr>
          <p:cNvPr id="71686" name="TextBox 116">
            <a:extLst>
              <a:ext uri="{FF2B5EF4-FFF2-40B4-BE49-F238E27FC236}">
                <a16:creationId xmlns:a16="http://schemas.microsoft.com/office/drawing/2014/main" id="{1FABB040-3B59-C843-BCAF-4A42A9D1E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3708400"/>
            <a:ext cx="5540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Plants</a:t>
            </a:r>
          </a:p>
        </p:txBody>
      </p:sp>
      <p:sp>
        <p:nvSpPr>
          <p:cNvPr id="71687" name="TextBox 117">
            <a:extLst>
              <a:ext uri="{FF2B5EF4-FFF2-40B4-BE49-F238E27FC236}">
                <a16:creationId xmlns:a16="http://schemas.microsoft.com/office/drawing/2014/main" id="{26F8B9C8-AD4E-DD49-BDB6-32992D3B9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4648200"/>
            <a:ext cx="5143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Fungi</a:t>
            </a:r>
          </a:p>
        </p:txBody>
      </p:sp>
      <p:sp>
        <p:nvSpPr>
          <p:cNvPr id="71688" name="TextBox 118">
            <a:extLst>
              <a:ext uri="{FF2B5EF4-FFF2-40B4-BE49-F238E27FC236}">
                <a16:creationId xmlns:a16="http://schemas.microsoft.com/office/drawing/2014/main" id="{B03423D3-1264-DB4B-ACA2-28B8A7E05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1" y="5575300"/>
            <a:ext cx="6905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Animals</a:t>
            </a:r>
          </a:p>
        </p:txBody>
      </p:sp>
      <p:sp>
        <p:nvSpPr>
          <p:cNvPr id="71689" name="TextBox 119">
            <a:extLst>
              <a:ext uri="{FF2B5EF4-FFF2-40B4-BE49-F238E27FC236}">
                <a16:creationId xmlns:a16="http://schemas.microsoft.com/office/drawing/2014/main" id="{3A74F436-C968-3645-8D0F-F738AFA36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096000"/>
            <a:ext cx="6556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Present</a:t>
            </a:r>
          </a:p>
        </p:txBody>
      </p:sp>
      <p:sp>
        <p:nvSpPr>
          <p:cNvPr id="71690" name="TextBox 120">
            <a:extLst>
              <a:ext uri="{FF2B5EF4-FFF2-40B4-BE49-F238E27FC236}">
                <a16:creationId xmlns:a16="http://schemas.microsoft.com/office/drawing/2014/main" id="{DE150ACF-8581-FF41-893A-9C510D357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1" y="6261100"/>
            <a:ext cx="4492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Time</a:t>
            </a:r>
          </a:p>
        </p:txBody>
      </p:sp>
      <p:sp>
        <p:nvSpPr>
          <p:cNvPr id="71691" name="TextBox 121">
            <a:extLst>
              <a:ext uri="{FF2B5EF4-FFF2-40B4-BE49-F238E27FC236}">
                <a16:creationId xmlns:a16="http://schemas.microsoft.com/office/drawing/2014/main" id="{8D159DC8-2A0A-CD43-B135-3DEDFF2BF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6096000"/>
            <a:ext cx="4159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Past</a:t>
            </a:r>
          </a:p>
        </p:txBody>
      </p:sp>
      <p:sp>
        <p:nvSpPr>
          <p:cNvPr id="71692" name="TextBox 122">
            <a:extLst>
              <a:ext uri="{FF2B5EF4-FFF2-40B4-BE49-F238E27FC236}">
                <a16:creationId xmlns:a16="http://schemas.microsoft.com/office/drawing/2014/main" id="{7D580DB4-64C2-8B46-BDA6-89A7BA42F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60800"/>
            <a:ext cx="13271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cell with nucleus</a:t>
            </a:r>
          </a:p>
        </p:txBody>
      </p:sp>
      <p:sp>
        <p:nvSpPr>
          <p:cNvPr id="71693" name="TextBox 123">
            <a:extLst>
              <a:ext uri="{FF2B5EF4-FFF2-40B4-BE49-F238E27FC236}">
                <a16:creationId xmlns:a16="http://schemas.microsoft.com/office/drawing/2014/main" id="{CB26E2D4-15DB-2F47-81E2-11FFF2496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1" y="4356100"/>
            <a:ext cx="8302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EUKARYA</a:t>
            </a:r>
          </a:p>
        </p:txBody>
      </p:sp>
      <p:sp>
        <p:nvSpPr>
          <p:cNvPr id="71694" name="TextBox 24">
            <a:extLst>
              <a:ext uri="{FF2B5EF4-FFF2-40B4-BE49-F238E27FC236}">
                <a16:creationId xmlns:a16="http://schemas.microsoft.com/office/drawing/2014/main" id="{C097C565-71E0-984E-BD1C-A1F923613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5" y="238126"/>
            <a:ext cx="61785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Copyright © The McGraw-Hill Companies, Inc.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247338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45A3EB1-8B14-C244-A810-83005DEAF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latin typeface="+mn-lt"/>
              </a:rPr>
              <a:t>Organizing Diversity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1B387DF8-AB15-FC4F-A646-4F2E46DD72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914400"/>
            <a:ext cx="8305800" cy="5791200"/>
          </a:xfrm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en-US" altLang="en-US" b="1">
                <a:solidFill>
                  <a:srgbClr val="FF0903"/>
                </a:solidFill>
              </a:rPr>
              <a:t>Taxonomy</a:t>
            </a:r>
            <a:r>
              <a:rPr lang="en-US" altLang="en-US"/>
              <a:t> is the discipline of biology that identifies, names, and classifies organisms according to certain rules.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 b="1">
                <a:solidFill>
                  <a:srgbClr val="FF0903"/>
                </a:solidFill>
              </a:rPr>
              <a:t>Systematics</a:t>
            </a:r>
            <a:r>
              <a:rPr lang="en-US" altLang="en-US"/>
              <a:t> is the study of evolutionary relationships between organisms.</a:t>
            </a:r>
          </a:p>
          <a:p>
            <a:pPr eaLnBrk="1" hangingPunct="1">
              <a:spcBef>
                <a:spcPct val="35000"/>
              </a:spcBef>
            </a:pPr>
            <a:r>
              <a:rPr lang="en-US" altLang="en-US"/>
              <a:t>Classification categories</a:t>
            </a:r>
          </a:p>
          <a:p>
            <a:pPr lvl="1" eaLnBrk="1" hangingPunct="1">
              <a:spcBef>
                <a:spcPct val="35000"/>
              </a:spcBef>
            </a:pPr>
            <a:r>
              <a:rPr lang="en-US" altLang="en-US"/>
              <a:t>From least inclusive category (species) to most inclusive category (domain):</a:t>
            </a:r>
          </a:p>
          <a:p>
            <a:pPr lvl="3" eaLnBrk="1" hangingPunct="1">
              <a:spcBef>
                <a:spcPct val="35000"/>
              </a:spcBef>
              <a:buFont typeface="Arial" panose="020B0604020202020204" pitchFamily="34" charset="0"/>
              <a:buChar char="•"/>
            </a:pPr>
            <a:r>
              <a:rPr lang="en-US" altLang="en-US"/>
              <a:t>Species, genus, family, order, class, phylum, kingdom, and domain	</a:t>
            </a:r>
          </a:p>
          <a:p>
            <a:pPr lvl="3" eaLnBrk="1" hangingPunct="1">
              <a:spcBef>
                <a:spcPct val="35000"/>
              </a:spcBef>
              <a:buFont typeface="Arial" panose="020B0604020202020204" pitchFamily="34" charset="0"/>
              <a:buChar char="•"/>
            </a:pPr>
            <a:r>
              <a:rPr lang="en-US" altLang="en-US"/>
              <a:t>Each successive category above species includes more types of organisms than the preceding one.</a:t>
            </a:r>
          </a:p>
        </p:txBody>
      </p:sp>
      <p:sp>
        <p:nvSpPr>
          <p:cNvPr id="72707" name="Slide Number Placeholder 1">
            <a:extLst>
              <a:ext uri="{FF2B5EF4-FFF2-40B4-BE49-F238E27FC236}">
                <a16:creationId xmlns:a16="http://schemas.microsoft.com/office/drawing/2014/main" id="{1FA0E330-B2C4-454A-8771-322C749D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DC8D33-A245-D24E-98A2-093AA6675AA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11075453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1530</Words>
  <Application>Microsoft Macintosh PowerPoint</Application>
  <PresentationFormat>Widescreen</PresentationFormat>
  <Paragraphs>282</Paragraphs>
  <Slides>37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Theme</vt:lpstr>
      <vt:lpstr>PowerPoint Presentation</vt:lpstr>
      <vt:lpstr>Evolutionary Tree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Organizing Diversity</vt:lpstr>
      <vt:lpstr>PowerPoint Presentation</vt:lpstr>
      <vt:lpstr>Domains</vt:lpstr>
      <vt:lpstr>PowerPoint Presentation</vt:lpstr>
      <vt:lpstr>Domain Bacteria</vt:lpstr>
      <vt:lpstr>PowerPoint Presentation</vt:lpstr>
      <vt:lpstr>Kingdoms</vt:lpstr>
      <vt:lpstr>Scientific Names</vt:lpstr>
      <vt:lpstr>PowerPoint Presentation</vt:lpstr>
      <vt:lpstr>1.3 The Process of Science</vt:lpstr>
      <vt:lpstr>The Scientific Method</vt:lpstr>
      <vt:lpstr>The Scientific Method</vt:lpstr>
      <vt:lpstr>The Scientific Method</vt:lpstr>
      <vt:lpstr>The Scientific Method</vt:lpstr>
      <vt:lpstr>PowerPoint Presentation</vt:lpstr>
      <vt:lpstr>The Scientific Method</vt:lpstr>
      <vt:lpstr>PowerPoint Presentation</vt:lpstr>
      <vt:lpstr>Scientific Theory</vt:lpstr>
      <vt:lpstr>PowerPoint Presentation</vt:lpstr>
      <vt:lpstr>PowerPoint Presentation</vt:lpstr>
      <vt:lpstr>Experimental Design </vt:lpstr>
      <vt:lpstr>Experimental Design</vt:lpstr>
      <vt:lpstr>1.4 Challenges Facing Science</vt:lpstr>
      <vt:lpstr>Biodiversity and Habitat Loss</vt:lpstr>
      <vt:lpstr>The Effect of Human Activities on Coral Reefs</vt:lpstr>
      <vt:lpstr>Biologically Diverse Ecosystems  Are in Danger</vt:lpstr>
      <vt:lpstr>Destruction of Healthy Ecosystems Has Unintended Consequences</vt:lpstr>
      <vt:lpstr>Emerging Diseases</vt:lpstr>
      <vt:lpstr>Climate Change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2021-08-19T18:46:13Z</dcterms:created>
  <dcterms:modified xsi:type="dcterms:W3CDTF">2021-08-19T18:46:42Z</dcterms:modified>
</cp:coreProperties>
</file>