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58" r:id="rId3"/>
    <p:sldId id="257" r:id="rId4"/>
    <p:sldId id="261" r:id="rId5"/>
    <p:sldId id="275" r:id="rId6"/>
    <p:sldId id="274" r:id="rId7"/>
    <p:sldId id="263" r:id="rId8"/>
    <p:sldId id="264" r:id="rId9"/>
    <p:sldId id="262" r:id="rId10"/>
    <p:sldId id="260" r:id="rId11"/>
    <p:sldId id="259" r:id="rId12"/>
    <p:sldId id="280" r:id="rId13"/>
    <p:sldId id="269" r:id="rId14"/>
    <p:sldId id="276" r:id="rId15"/>
    <p:sldId id="268" r:id="rId16"/>
    <p:sldId id="267" r:id="rId17"/>
    <p:sldId id="266" r:id="rId18"/>
    <p:sldId id="273" r:id="rId19"/>
    <p:sldId id="271" r:id="rId20"/>
    <p:sldId id="272" r:id="rId21"/>
    <p:sldId id="277" r:id="rId22"/>
    <p:sldId id="278" r:id="rId23"/>
    <p:sldId id="281" r:id="rId24"/>
    <p:sldId id="282"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0"/>
    <p:restoredTop sz="94665"/>
  </p:normalViewPr>
  <p:slideViewPr>
    <p:cSldViewPr snapToGrid="0" snapToObjects="1">
      <p:cViewPr>
        <p:scale>
          <a:sx n="123" d="100"/>
          <a:sy n="123" d="100"/>
        </p:scale>
        <p:origin x="-1432" y="64"/>
      </p:cViewPr>
      <p:guideLst/>
    </p:cSldViewPr>
  </p:slideViewPr>
  <p:outlineViewPr>
    <p:cViewPr>
      <p:scale>
        <a:sx n="33" d="100"/>
        <a:sy n="33" d="100"/>
      </p:scale>
      <p:origin x="0" y="-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1C94-3253-894B-8C58-092CEF0DEC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E8BBE0-8DC0-F148-8064-24B418C74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BD2B28-0F46-7D43-A327-8CAF66F90A6F}"/>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5" name="Footer Placeholder 4">
            <a:extLst>
              <a:ext uri="{FF2B5EF4-FFF2-40B4-BE49-F238E27FC236}">
                <a16:creationId xmlns:a16="http://schemas.microsoft.com/office/drawing/2014/main" id="{23D727CE-5536-4341-BE07-87BEDA1F0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0F387-BF13-6C4E-86D6-8463DFAB5369}"/>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358152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4BCB-C215-CC40-91C3-D48E151F6A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B8CB10-3427-D94A-8A98-C0ADBEDBC8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ADAE5-79AC-BA45-B4A4-718437914AE9}"/>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5" name="Footer Placeholder 4">
            <a:extLst>
              <a:ext uri="{FF2B5EF4-FFF2-40B4-BE49-F238E27FC236}">
                <a16:creationId xmlns:a16="http://schemas.microsoft.com/office/drawing/2014/main" id="{B32C6661-BA9B-7843-9996-67A55C42D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745D5-F120-4447-9507-6E4994EC3992}"/>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311611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3C7374-465B-2E43-BDB2-051BE27140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8EA3E-A3B6-6B44-A237-11E1C2260A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28F7B-2097-4942-B550-9471B74FC569}"/>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5" name="Footer Placeholder 4">
            <a:extLst>
              <a:ext uri="{FF2B5EF4-FFF2-40B4-BE49-F238E27FC236}">
                <a16:creationId xmlns:a16="http://schemas.microsoft.com/office/drawing/2014/main" id="{ED2F0D25-FD0C-5A4A-96C7-8403CA499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9EAF7-44D8-2945-9BF6-BF93F7B98907}"/>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298394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63F9-0E39-2D4B-8066-E0FEF356D7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DC4B6-C25E-6448-AC3F-13A27944BC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7477B-59A4-1245-8231-DC495EBACC31}"/>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5" name="Footer Placeholder 4">
            <a:extLst>
              <a:ext uri="{FF2B5EF4-FFF2-40B4-BE49-F238E27FC236}">
                <a16:creationId xmlns:a16="http://schemas.microsoft.com/office/drawing/2014/main" id="{D4CA0FDB-D241-1E47-968C-BBA466BA7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4FF04-980C-B244-A760-88A316B512DD}"/>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341329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A3B1-9432-4C49-BE0E-5FECA473C1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FCB6E8-9CCE-974A-8EE7-682E3A011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7253B-C2F0-2546-B312-4926B8CEDD30}"/>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5" name="Footer Placeholder 4">
            <a:extLst>
              <a:ext uri="{FF2B5EF4-FFF2-40B4-BE49-F238E27FC236}">
                <a16:creationId xmlns:a16="http://schemas.microsoft.com/office/drawing/2014/main" id="{44F02426-4E6D-2A4D-B3A6-C87D007CC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9DA2E-F2E5-CD4C-92F0-D96A0FE57F97}"/>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126513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2A0C2-D944-F345-8DAE-927CAFE67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50F22-E0E8-734D-B080-05D977D643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F5AA95-01F7-6E45-9653-DFC15FC093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96994-5A38-E04A-9D5D-1E2BAE663CC5}"/>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6" name="Footer Placeholder 5">
            <a:extLst>
              <a:ext uri="{FF2B5EF4-FFF2-40B4-BE49-F238E27FC236}">
                <a16:creationId xmlns:a16="http://schemas.microsoft.com/office/drawing/2014/main" id="{217BE1AC-C511-5942-A506-1704906E1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7867F3-0990-824B-B691-64BBFA7C1BC1}"/>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164415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F495-50B7-F64F-87C4-B8A5E725E5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B64431-C503-C64F-B996-47D5805A8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ED3108-0BED-5C4E-B31B-7B28EBA64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A837A9-3CD5-104F-9D3C-F4BA871F1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0AAFF5-F234-4E44-9A31-5A97C5D0C3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BA530-E6A1-624A-A57B-A39FC79CDF14}"/>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8" name="Footer Placeholder 7">
            <a:extLst>
              <a:ext uri="{FF2B5EF4-FFF2-40B4-BE49-F238E27FC236}">
                <a16:creationId xmlns:a16="http://schemas.microsoft.com/office/drawing/2014/main" id="{D481ABB4-6634-3A43-BAB2-D74B84933E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FE88DB-07D6-1F40-BF4B-30CC93A20EDE}"/>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88915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1364-5C91-6C4B-AC75-FB6FBEF041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0AFC0B-8562-9745-95DC-BF41CD73DC16}"/>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4" name="Footer Placeholder 3">
            <a:extLst>
              <a:ext uri="{FF2B5EF4-FFF2-40B4-BE49-F238E27FC236}">
                <a16:creationId xmlns:a16="http://schemas.microsoft.com/office/drawing/2014/main" id="{1ADC3E2F-1F70-DD45-8948-F0A6B352A8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D7F0E-0A6C-6046-B61A-2C752A35650C}"/>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19442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027719-D55D-AC45-AED0-ECE8941C2E40}"/>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3" name="Footer Placeholder 2">
            <a:extLst>
              <a:ext uri="{FF2B5EF4-FFF2-40B4-BE49-F238E27FC236}">
                <a16:creationId xmlns:a16="http://schemas.microsoft.com/office/drawing/2014/main" id="{B46475AA-CA91-9F4C-A126-4E77B239B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52E3B1-20E2-5A45-A193-3ACDD9B8EC00}"/>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352693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ACD0-D96E-9940-98D9-C9FF1BB02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7FB48B-AFF0-AB42-8D40-2897AF1F0F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D2476-FD64-A947-8E53-52C8B1615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E0A05-A0A7-8944-9005-27B8FE99DEF0}"/>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6" name="Footer Placeholder 5">
            <a:extLst>
              <a:ext uri="{FF2B5EF4-FFF2-40B4-BE49-F238E27FC236}">
                <a16:creationId xmlns:a16="http://schemas.microsoft.com/office/drawing/2014/main" id="{93BCE5A4-C9C8-8245-826F-94B1F22EA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71CA9-FE1F-814F-A236-726E71AB0FD4}"/>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114094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BF60-89A8-8F4A-8A64-116453BA2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73B996-B357-8E44-ABCB-8914A2897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48965F-837A-804B-BCE1-B880B02F8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396CD-AE30-CA4C-9F92-A28BD1690B79}"/>
              </a:ext>
            </a:extLst>
          </p:cNvPr>
          <p:cNvSpPr>
            <a:spLocks noGrp="1"/>
          </p:cNvSpPr>
          <p:nvPr>
            <p:ph type="dt" sz="half" idx="10"/>
          </p:nvPr>
        </p:nvSpPr>
        <p:spPr/>
        <p:txBody>
          <a:bodyPr/>
          <a:lstStyle/>
          <a:p>
            <a:fld id="{0FB83861-B8FC-F94E-987E-233E9FA158C6}" type="datetimeFigureOut">
              <a:rPr lang="en-US" smtClean="0"/>
              <a:t>6/25/19</a:t>
            </a:fld>
            <a:endParaRPr lang="en-US"/>
          </a:p>
        </p:txBody>
      </p:sp>
      <p:sp>
        <p:nvSpPr>
          <p:cNvPr id="6" name="Footer Placeholder 5">
            <a:extLst>
              <a:ext uri="{FF2B5EF4-FFF2-40B4-BE49-F238E27FC236}">
                <a16:creationId xmlns:a16="http://schemas.microsoft.com/office/drawing/2014/main" id="{E184360E-D66C-B842-9B3D-D02EBE56B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2EB22-3EEF-6B42-9709-E25DEA9082F9}"/>
              </a:ext>
            </a:extLst>
          </p:cNvPr>
          <p:cNvSpPr>
            <a:spLocks noGrp="1"/>
          </p:cNvSpPr>
          <p:nvPr>
            <p:ph type="sldNum" sz="quarter" idx="12"/>
          </p:nvPr>
        </p:nvSpPr>
        <p:spPr/>
        <p:txBody>
          <a:bodyPr/>
          <a:lstStyle/>
          <a:p>
            <a:fld id="{567BE03E-FE7B-ED47-8889-8D226BEF28CF}" type="slidenum">
              <a:rPr lang="en-US" smtClean="0"/>
              <a:t>‹#›</a:t>
            </a:fld>
            <a:endParaRPr lang="en-US"/>
          </a:p>
        </p:txBody>
      </p:sp>
    </p:spTree>
    <p:extLst>
      <p:ext uri="{BB962C8B-B14F-4D97-AF65-F5344CB8AC3E}">
        <p14:creationId xmlns:p14="http://schemas.microsoft.com/office/powerpoint/2010/main" val="173603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91019-D9DE-374A-AEC5-253691758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D6B03-0A7F-5C48-901B-6C082A802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505D7-C302-6F4F-B00E-D972D34AB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83861-B8FC-F94E-987E-233E9FA158C6}" type="datetimeFigureOut">
              <a:rPr lang="en-US" smtClean="0"/>
              <a:t>6/25/19</a:t>
            </a:fld>
            <a:endParaRPr lang="en-US"/>
          </a:p>
        </p:txBody>
      </p:sp>
      <p:sp>
        <p:nvSpPr>
          <p:cNvPr id="5" name="Footer Placeholder 4">
            <a:extLst>
              <a:ext uri="{FF2B5EF4-FFF2-40B4-BE49-F238E27FC236}">
                <a16:creationId xmlns:a16="http://schemas.microsoft.com/office/drawing/2014/main" id="{A0542DDD-2426-D74B-AE06-0AA59BD7F8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E3E663-DA3E-7148-840E-E21A62D93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BE03E-FE7B-ED47-8889-8D226BEF28CF}" type="slidenum">
              <a:rPr lang="en-US" smtClean="0"/>
              <a:t>‹#›</a:t>
            </a:fld>
            <a:endParaRPr lang="en-US"/>
          </a:p>
        </p:txBody>
      </p:sp>
    </p:spTree>
    <p:extLst>
      <p:ext uri="{BB962C8B-B14F-4D97-AF65-F5344CB8AC3E}">
        <p14:creationId xmlns:p14="http://schemas.microsoft.com/office/powerpoint/2010/main" val="262150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409B-C2B8-C449-9A36-A9ED55311CFD}"/>
              </a:ext>
            </a:extLst>
          </p:cNvPr>
          <p:cNvSpPr>
            <a:spLocks noGrp="1"/>
          </p:cNvSpPr>
          <p:nvPr>
            <p:ph type="title"/>
          </p:nvPr>
        </p:nvSpPr>
        <p:spPr>
          <a:xfrm>
            <a:off x="839788" y="457199"/>
            <a:ext cx="3827215" cy="1917866"/>
          </a:xfrm>
        </p:spPr>
        <p:txBody>
          <a:bodyPr/>
          <a:lstStyle/>
          <a:p>
            <a:pPr algn="ctr"/>
            <a:r>
              <a:rPr lang="en-US" b="1" dirty="0"/>
              <a:t>South Winneshiek Track and Field</a:t>
            </a:r>
            <a:br>
              <a:rPr lang="en-US" b="1" dirty="0"/>
            </a:br>
            <a:r>
              <a:rPr lang="en-US" b="1" dirty="0"/>
              <a:t>200-400-800 Runners</a:t>
            </a:r>
          </a:p>
        </p:txBody>
      </p:sp>
      <p:pic>
        <p:nvPicPr>
          <p:cNvPr id="6" name="Picture Placeholder 5">
            <a:extLst>
              <a:ext uri="{FF2B5EF4-FFF2-40B4-BE49-F238E27FC236}">
                <a16:creationId xmlns:a16="http://schemas.microsoft.com/office/drawing/2014/main" id="{D66AE6E2-96FB-1E4B-ADB0-56610ABC535E}"/>
              </a:ext>
            </a:extLst>
          </p:cNvPr>
          <p:cNvPicPr>
            <a:picLocks noGrp="1" noChangeAspect="1"/>
          </p:cNvPicPr>
          <p:nvPr>
            <p:ph type="pic" idx="1"/>
          </p:nvPr>
        </p:nvPicPr>
        <p:blipFill>
          <a:blip r:embed="rId2"/>
          <a:srcRect t="20513" b="20513"/>
          <a:stretch>
            <a:fillRect/>
          </a:stretch>
        </p:blipFill>
        <p:spPr/>
      </p:pic>
      <p:sp>
        <p:nvSpPr>
          <p:cNvPr id="4" name="Text Placeholder 3">
            <a:extLst>
              <a:ext uri="{FF2B5EF4-FFF2-40B4-BE49-F238E27FC236}">
                <a16:creationId xmlns:a16="http://schemas.microsoft.com/office/drawing/2014/main" id="{181BA435-22EE-A24C-893F-11525AFA31F8}"/>
              </a:ext>
            </a:extLst>
          </p:cNvPr>
          <p:cNvSpPr>
            <a:spLocks noGrp="1"/>
          </p:cNvSpPr>
          <p:nvPr>
            <p:ph type="body" sz="half" idx="2"/>
          </p:nvPr>
        </p:nvSpPr>
        <p:spPr>
          <a:xfrm>
            <a:off x="380010" y="3788229"/>
            <a:ext cx="4536374" cy="2080759"/>
          </a:xfrm>
        </p:spPr>
        <p:txBody>
          <a:bodyPr>
            <a:normAutofit/>
          </a:bodyPr>
          <a:lstStyle/>
          <a:p>
            <a:pPr algn="ctr"/>
            <a:r>
              <a:rPr lang="en-US" sz="2800" dirty="0"/>
              <a:t>Kevin Kearney</a:t>
            </a:r>
          </a:p>
          <a:p>
            <a:pPr algn="ctr"/>
            <a:r>
              <a:rPr lang="en-US" sz="2800" dirty="0"/>
              <a:t>kkearney@swinn.k12.ia.us</a:t>
            </a:r>
          </a:p>
        </p:txBody>
      </p:sp>
    </p:spTree>
    <p:extLst>
      <p:ext uri="{BB962C8B-B14F-4D97-AF65-F5344CB8AC3E}">
        <p14:creationId xmlns:p14="http://schemas.microsoft.com/office/powerpoint/2010/main" val="1899983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2C8C-0EB2-9942-B712-2E208F617756}"/>
              </a:ext>
            </a:extLst>
          </p:cNvPr>
          <p:cNvSpPr>
            <a:spLocks noGrp="1"/>
          </p:cNvSpPr>
          <p:nvPr>
            <p:ph type="title"/>
          </p:nvPr>
        </p:nvSpPr>
        <p:spPr>
          <a:xfrm>
            <a:off x="839788" y="365125"/>
            <a:ext cx="10382394" cy="941161"/>
          </a:xfrm>
        </p:spPr>
        <p:txBody>
          <a:bodyPr/>
          <a:lstStyle/>
          <a:p>
            <a:pPr algn="ctr"/>
            <a:r>
              <a:rPr lang="en-US" dirty="0"/>
              <a:t>Two Roads to the Same Destination</a:t>
            </a:r>
          </a:p>
        </p:txBody>
      </p:sp>
      <p:sp>
        <p:nvSpPr>
          <p:cNvPr id="3" name="Text Placeholder 2">
            <a:extLst>
              <a:ext uri="{FF2B5EF4-FFF2-40B4-BE49-F238E27FC236}">
                <a16:creationId xmlns:a16="http://schemas.microsoft.com/office/drawing/2014/main" id="{3D32476D-7B3C-CC4F-A690-91FEB62358D9}"/>
              </a:ext>
            </a:extLst>
          </p:cNvPr>
          <p:cNvSpPr>
            <a:spLocks noGrp="1"/>
          </p:cNvSpPr>
          <p:nvPr>
            <p:ph type="body" idx="1"/>
          </p:nvPr>
        </p:nvSpPr>
        <p:spPr>
          <a:xfrm>
            <a:off x="839788" y="1306286"/>
            <a:ext cx="5049983" cy="941161"/>
          </a:xfrm>
        </p:spPr>
        <p:txBody>
          <a:bodyPr/>
          <a:lstStyle/>
          <a:p>
            <a:r>
              <a:rPr lang="en-US" dirty="0"/>
              <a:t>More traditional “distance” 800 types. Normal “distance base.”</a:t>
            </a:r>
          </a:p>
        </p:txBody>
      </p:sp>
      <p:sp>
        <p:nvSpPr>
          <p:cNvPr id="4" name="Content Placeholder 3">
            <a:extLst>
              <a:ext uri="{FF2B5EF4-FFF2-40B4-BE49-F238E27FC236}">
                <a16:creationId xmlns:a16="http://schemas.microsoft.com/office/drawing/2014/main" id="{6C9A0782-FCF1-4C49-B19D-C74874C23701}"/>
              </a:ext>
            </a:extLst>
          </p:cNvPr>
          <p:cNvSpPr>
            <a:spLocks noGrp="1"/>
          </p:cNvSpPr>
          <p:nvPr>
            <p:ph sz="half" idx="2"/>
          </p:nvPr>
        </p:nvSpPr>
        <p:spPr/>
        <p:txBody>
          <a:bodyPr/>
          <a:lstStyle/>
          <a:p>
            <a:r>
              <a:rPr lang="en-US" dirty="0"/>
              <a:t>Heather = 2:20</a:t>
            </a:r>
          </a:p>
          <a:p>
            <a:r>
              <a:rPr lang="en-US" dirty="0"/>
              <a:t>Amber = 2:20</a:t>
            </a:r>
          </a:p>
          <a:p>
            <a:r>
              <a:rPr lang="en-US" dirty="0"/>
              <a:t>Marissa = 2:18</a:t>
            </a:r>
          </a:p>
          <a:p>
            <a:r>
              <a:rPr lang="en-US" dirty="0"/>
              <a:t>Ashley = 2:22</a:t>
            </a:r>
          </a:p>
          <a:p>
            <a:r>
              <a:rPr lang="en-US" dirty="0"/>
              <a:t>Angie = 2:22</a:t>
            </a:r>
          </a:p>
          <a:p>
            <a:r>
              <a:rPr lang="en-US" dirty="0"/>
              <a:t>Felicity =2:20</a:t>
            </a:r>
          </a:p>
          <a:p>
            <a:r>
              <a:rPr lang="en-US" dirty="0"/>
              <a:t>Josie = 2:18</a:t>
            </a:r>
          </a:p>
        </p:txBody>
      </p:sp>
      <p:sp>
        <p:nvSpPr>
          <p:cNvPr id="5" name="Text Placeholder 4">
            <a:extLst>
              <a:ext uri="{FF2B5EF4-FFF2-40B4-BE49-F238E27FC236}">
                <a16:creationId xmlns:a16="http://schemas.microsoft.com/office/drawing/2014/main" id="{823D800B-7144-1A4F-BC02-FDB1AB63E57D}"/>
              </a:ext>
            </a:extLst>
          </p:cNvPr>
          <p:cNvSpPr>
            <a:spLocks noGrp="1"/>
          </p:cNvSpPr>
          <p:nvPr>
            <p:ph type="body" sz="quarter" idx="3"/>
          </p:nvPr>
        </p:nvSpPr>
        <p:spPr>
          <a:xfrm>
            <a:off x="6172199" y="1306286"/>
            <a:ext cx="5049983" cy="1389413"/>
          </a:xfrm>
        </p:spPr>
        <p:txBody>
          <a:bodyPr/>
          <a:lstStyle/>
          <a:p>
            <a:r>
              <a:rPr lang="en-US" dirty="0"/>
              <a:t>“Long Sprinter” 800 types who never went on a 20—30 minute “run.”</a:t>
            </a:r>
          </a:p>
          <a:p>
            <a:endParaRPr lang="en-US" dirty="0"/>
          </a:p>
        </p:txBody>
      </p:sp>
      <p:sp>
        <p:nvSpPr>
          <p:cNvPr id="6" name="Content Placeholder 5">
            <a:extLst>
              <a:ext uri="{FF2B5EF4-FFF2-40B4-BE49-F238E27FC236}">
                <a16:creationId xmlns:a16="http://schemas.microsoft.com/office/drawing/2014/main" id="{2D4BC59A-B26E-0B48-90FE-40F6EF247C0B}"/>
              </a:ext>
            </a:extLst>
          </p:cNvPr>
          <p:cNvSpPr>
            <a:spLocks noGrp="1"/>
          </p:cNvSpPr>
          <p:nvPr>
            <p:ph sz="quarter" idx="4"/>
          </p:nvPr>
        </p:nvSpPr>
        <p:spPr/>
        <p:txBody>
          <a:bodyPr/>
          <a:lstStyle/>
          <a:p>
            <a:r>
              <a:rPr lang="en-US" dirty="0"/>
              <a:t>Jill = 2:19</a:t>
            </a:r>
          </a:p>
          <a:p>
            <a:r>
              <a:rPr lang="en-US" dirty="0"/>
              <a:t>Brittany = 2:20</a:t>
            </a:r>
          </a:p>
          <a:p>
            <a:r>
              <a:rPr lang="en-US" dirty="0"/>
              <a:t>Bridget = 2:18</a:t>
            </a:r>
          </a:p>
          <a:p>
            <a:r>
              <a:rPr lang="en-US" dirty="0"/>
              <a:t>Shannon = 2:22</a:t>
            </a:r>
          </a:p>
          <a:p>
            <a:r>
              <a:rPr lang="en-US" dirty="0"/>
              <a:t>Elise = 2:21</a:t>
            </a:r>
          </a:p>
          <a:p>
            <a:r>
              <a:rPr lang="en-US" dirty="0"/>
              <a:t>Ivy = 2:22</a:t>
            </a:r>
          </a:p>
          <a:p>
            <a:r>
              <a:rPr lang="en-US" dirty="0"/>
              <a:t>Kelly = 2:23</a:t>
            </a:r>
          </a:p>
        </p:txBody>
      </p:sp>
    </p:spTree>
    <p:extLst>
      <p:ext uri="{BB962C8B-B14F-4D97-AF65-F5344CB8AC3E}">
        <p14:creationId xmlns:p14="http://schemas.microsoft.com/office/powerpoint/2010/main" val="113180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D2C8C-0EB2-9942-B712-2E208F617756}"/>
              </a:ext>
            </a:extLst>
          </p:cNvPr>
          <p:cNvSpPr>
            <a:spLocks noGrp="1"/>
          </p:cNvSpPr>
          <p:nvPr>
            <p:ph type="title"/>
          </p:nvPr>
        </p:nvSpPr>
        <p:spPr>
          <a:xfrm>
            <a:off x="839788" y="365125"/>
            <a:ext cx="10382394" cy="941161"/>
          </a:xfrm>
        </p:spPr>
        <p:txBody>
          <a:bodyPr/>
          <a:lstStyle/>
          <a:p>
            <a:pPr algn="ctr"/>
            <a:r>
              <a:rPr lang="en-US" dirty="0"/>
              <a:t>Two Roads to the Same Destination</a:t>
            </a:r>
          </a:p>
        </p:txBody>
      </p:sp>
      <p:sp>
        <p:nvSpPr>
          <p:cNvPr id="3" name="Text Placeholder 2">
            <a:extLst>
              <a:ext uri="{FF2B5EF4-FFF2-40B4-BE49-F238E27FC236}">
                <a16:creationId xmlns:a16="http://schemas.microsoft.com/office/drawing/2014/main" id="{3D32476D-7B3C-CC4F-A690-91FEB62358D9}"/>
              </a:ext>
            </a:extLst>
          </p:cNvPr>
          <p:cNvSpPr>
            <a:spLocks noGrp="1"/>
          </p:cNvSpPr>
          <p:nvPr>
            <p:ph type="body" idx="1"/>
          </p:nvPr>
        </p:nvSpPr>
        <p:spPr>
          <a:xfrm>
            <a:off x="839788" y="1306286"/>
            <a:ext cx="5049983" cy="941161"/>
          </a:xfrm>
        </p:spPr>
        <p:txBody>
          <a:bodyPr/>
          <a:lstStyle/>
          <a:p>
            <a:r>
              <a:rPr lang="en-US" dirty="0"/>
              <a:t>More traditional “distance” 800 types. Normal “distance base.”</a:t>
            </a:r>
          </a:p>
        </p:txBody>
      </p:sp>
      <p:sp>
        <p:nvSpPr>
          <p:cNvPr id="4" name="Content Placeholder 3">
            <a:extLst>
              <a:ext uri="{FF2B5EF4-FFF2-40B4-BE49-F238E27FC236}">
                <a16:creationId xmlns:a16="http://schemas.microsoft.com/office/drawing/2014/main" id="{6C9A0782-FCF1-4C49-B19D-C74874C23701}"/>
              </a:ext>
            </a:extLst>
          </p:cNvPr>
          <p:cNvSpPr>
            <a:spLocks noGrp="1"/>
          </p:cNvSpPr>
          <p:nvPr>
            <p:ph sz="half" idx="2"/>
          </p:nvPr>
        </p:nvSpPr>
        <p:spPr/>
        <p:txBody>
          <a:bodyPr/>
          <a:lstStyle/>
          <a:p>
            <a:r>
              <a:rPr lang="en-US" dirty="0"/>
              <a:t>Brian = 1:57</a:t>
            </a:r>
          </a:p>
          <a:p>
            <a:r>
              <a:rPr lang="en-US" dirty="0"/>
              <a:t>Dan = 1:52</a:t>
            </a:r>
          </a:p>
          <a:p>
            <a:r>
              <a:rPr lang="en-US" dirty="0"/>
              <a:t>Rob = 1:58</a:t>
            </a:r>
          </a:p>
          <a:p>
            <a:r>
              <a:rPr lang="en-US" dirty="0"/>
              <a:t>Devin = 1:58</a:t>
            </a:r>
          </a:p>
          <a:p>
            <a:r>
              <a:rPr lang="en-US" dirty="0"/>
              <a:t>Adam = 1:59</a:t>
            </a:r>
          </a:p>
          <a:p>
            <a:r>
              <a:rPr lang="en-US" dirty="0"/>
              <a:t>Brett = 1:59</a:t>
            </a:r>
          </a:p>
          <a:p>
            <a:r>
              <a:rPr lang="en-US" dirty="0"/>
              <a:t>Josh = 1:58</a:t>
            </a:r>
          </a:p>
        </p:txBody>
      </p:sp>
      <p:sp>
        <p:nvSpPr>
          <p:cNvPr id="5" name="Text Placeholder 4">
            <a:extLst>
              <a:ext uri="{FF2B5EF4-FFF2-40B4-BE49-F238E27FC236}">
                <a16:creationId xmlns:a16="http://schemas.microsoft.com/office/drawing/2014/main" id="{823D800B-7144-1A4F-BC02-FDB1AB63E57D}"/>
              </a:ext>
            </a:extLst>
          </p:cNvPr>
          <p:cNvSpPr>
            <a:spLocks noGrp="1"/>
          </p:cNvSpPr>
          <p:nvPr>
            <p:ph type="body" sz="quarter" idx="3"/>
          </p:nvPr>
        </p:nvSpPr>
        <p:spPr>
          <a:xfrm>
            <a:off x="6172199" y="1306286"/>
            <a:ext cx="5049983" cy="1389413"/>
          </a:xfrm>
        </p:spPr>
        <p:txBody>
          <a:bodyPr/>
          <a:lstStyle/>
          <a:p>
            <a:r>
              <a:rPr lang="en-US" dirty="0"/>
              <a:t>“Long Sprinter” 800 types who never went on a 20—30 minute “run.”</a:t>
            </a:r>
          </a:p>
          <a:p>
            <a:endParaRPr lang="en-US" dirty="0"/>
          </a:p>
        </p:txBody>
      </p:sp>
      <p:sp>
        <p:nvSpPr>
          <p:cNvPr id="6" name="Content Placeholder 5">
            <a:extLst>
              <a:ext uri="{FF2B5EF4-FFF2-40B4-BE49-F238E27FC236}">
                <a16:creationId xmlns:a16="http://schemas.microsoft.com/office/drawing/2014/main" id="{2D4BC59A-B26E-0B48-90FE-40F6EF247C0B}"/>
              </a:ext>
            </a:extLst>
          </p:cNvPr>
          <p:cNvSpPr>
            <a:spLocks noGrp="1"/>
          </p:cNvSpPr>
          <p:nvPr>
            <p:ph sz="quarter" idx="4"/>
          </p:nvPr>
        </p:nvSpPr>
        <p:spPr/>
        <p:txBody>
          <a:bodyPr/>
          <a:lstStyle/>
          <a:p>
            <a:r>
              <a:rPr lang="en-US" dirty="0"/>
              <a:t>Eric = 1:58</a:t>
            </a:r>
          </a:p>
          <a:p>
            <a:r>
              <a:rPr lang="en-US" dirty="0"/>
              <a:t>Bryan = 1:59</a:t>
            </a:r>
          </a:p>
          <a:p>
            <a:r>
              <a:rPr lang="en-US" dirty="0"/>
              <a:t>Nic = 1:58</a:t>
            </a:r>
          </a:p>
          <a:p>
            <a:r>
              <a:rPr lang="en-US" dirty="0"/>
              <a:t>Lee = 1:59</a:t>
            </a:r>
          </a:p>
          <a:p>
            <a:r>
              <a:rPr lang="en-US" dirty="0"/>
              <a:t>Phil = 1:57</a:t>
            </a:r>
          </a:p>
          <a:p>
            <a:r>
              <a:rPr lang="en-US" dirty="0"/>
              <a:t>Ben =2:00</a:t>
            </a:r>
          </a:p>
          <a:p>
            <a:r>
              <a:rPr lang="en-US" dirty="0"/>
              <a:t>Jayden =1:59</a:t>
            </a:r>
          </a:p>
          <a:p>
            <a:endParaRPr lang="en-US" dirty="0"/>
          </a:p>
        </p:txBody>
      </p:sp>
    </p:spTree>
    <p:extLst>
      <p:ext uri="{BB962C8B-B14F-4D97-AF65-F5344CB8AC3E}">
        <p14:creationId xmlns:p14="http://schemas.microsoft.com/office/powerpoint/2010/main" val="192150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B134-3319-E543-AA64-9DCFF74616CC}"/>
              </a:ext>
            </a:extLst>
          </p:cNvPr>
          <p:cNvSpPr>
            <a:spLocks noGrp="1"/>
          </p:cNvSpPr>
          <p:nvPr>
            <p:ph type="title"/>
          </p:nvPr>
        </p:nvSpPr>
        <p:spPr/>
        <p:txBody>
          <a:bodyPr/>
          <a:lstStyle/>
          <a:p>
            <a:pPr algn="ctr"/>
            <a:r>
              <a:rPr lang="en-US" dirty="0"/>
              <a:t>The Lesson?</a:t>
            </a:r>
          </a:p>
        </p:txBody>
      </p:sp>
      <p:sp>
        <p:nvSpPr>
          <p:cNvPr id="3" name="Content Placeholder 2">
            <a:extLst>
              <a:ext uri="{FF2B5EF4-FFF2-40B4-BE49-F238E27FC236}">
                <a16:creationId xmlns:a16="http://schemas.microsoft.com/office/drawing/2014/main" id="{D26E0ED0-657A-DD40-BFE3-9174C67471FD}"/>
              </a:ext>
            </a:extLst>
          </p:cNvPr>
          <p:cNvSpPr>
            <a:spLocks noGrp="1"/>
          </p:cNvSpPr>
          <p:nvPr>
            <p:ph idx="1"/>
          </p:nvPr>
        </p:nvSpPr>
        <p:spPr/>
        <p:txBody>
          <a:bodyPr>
            <a:normAutofit lnSpcReduction="10000"/>
          </a:bodyPr>
          <a:lstStyle/>
          <a:p>
            <a:r>
              <a:rPr lang="en-US" dirty="0"/>
              <a:t>Simple – Neither of those groups would have been as successful at the 800 trying to train in the way the other group did.  </a:t>
            </a:r>
          </a:p>
          <a:p>
            <a:r>
              <a:rPr lang="en-US" dirty="0"/>
              <a:t>I think we all know and agree that there are different ways programs can be successful.  We all know “that one coach” who “does it wrong” but, there they are being successful at the end of the year…..</a:t>
            </a:r>
          </a:p>
          <a:p>
            <a:r>
              <a:rPr lang="en-US" dirty="0"/>
              <a:t>If different programs can succeed with different strategies, why not employ multiple strategies on your own team toward the same end?</a:t>
            </a:r>
          </a:p>
          <a:p>
            <a:r>
              <a:rPr lang="en-US" dirty="0"/>
              <a:t>We basically doubled the number of good 800 runners we have had by using multiple strategies with different types of runners.</a:t>
            </a:r>
          </a:p>
          <a:p>
            <a:r>
              <a:rPr lang="en-US" dirty="0"/>
              <a:t>But…….. It can be difficult coordinating all of this…..</a:t>
            </a:r>
          </a:p>
        </p:txBody>
      </p:sp>
    </p:spTree>
    <p:extLst>
      <p:ext uri="{BB962C8B-B14F-4D97-AF65-F5344CB8AC3E}">
        <p14:creationId xmlns:p14="http://schemas.microsoft.com/office/powerpoint/2010/main" val="303057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5B18-F05A-EC43-85B0-546D921A36A3}"/>
              </a:ext>
            </a:extLst>
          </p:cNvPr>
          <p:cNvSpPr>
            <a:spLocks noGrp="1"/>
          </p:cNvSpPr>
          <p:nvPr>
            <p:ph type="title"/>
          </p:nvPr>
        </p:nvSpPr>
        <p:spPr/>
        <p:txBody>
          <a:bodyPr/>
          <a:lstStyle/>
          <a:p>
            <a:pPr algn="ctr"/>
            <a:r>
              <a:rPr lang="en-US" dirty="0"/>
              <a:t>Training Your Team On Consistent Themes</a:t>
            </a:r>
          </a:p>
        </p:txBody>
      </p:sp>
      <p:sp>
        <p:nvSpPr>
          <p:cNvPr id="3" name="Content Placeholder 2">
            <a:extLst>
              <a:ext uri="{FF2B5EF4-FFF2-40B4-BE49-F238E27FC236}">
                <a16:creationId xmlns:a16="http://schemas.microsoft.com/office/drawing/2014/main" id="{5F8CFCD7-9E43-F949-83B7-9ED9BAF6E629}"/>
              </a:ext>
            </a:extLst>
          </p:cNvPr>
          <p:cNvSpPr>
            <a:spLocks noGrp="1"/>
          </p:cNvSpPr>
          <p:nvPr>
            <p:ph idx="1"/>
          </p:nvPr>
        </p:nvSpPr>
        <p:spPr/>
        <p:txBody>
          <a:bodyPr>
            <a:normAutofit/>
          </a:bodyPr>
          <a:lstStyle/>
          <a:p>
            <a:r>
              <a:rPr lang="en-US" dirty="0"/>
              <a:t>What?</a:t>
            </a:r>
          </a:p>
          <a:p>
            <a:pPr lvl="1"/>
            <a:r>
              <a:rPr lang="en-US" dirty="0"/>
              <a:t>Everyone, 100 – 3000, has a similar themed workout on the same day.</a:t>
            </a:r>
          </a:p>
          <a:p>
            <a:pPr lvl="1"/>
            <a:r>
              <a:rPr lang="en-US" dirty="0"/>
              <a:t>Not the SAME WORKOUT….. The SAME THEME. </a:t>
            </a:r>
          </a:p>
          <a:p>
            <a:r>
              <a:rPr lang="en-US" dirty="0"/>
              <a:t>Why?</a:t>
            </a:r>
          </a:p>
          <a:p>
            <a:pPr lvl="1"/>
            <a:r>
              <a:rPr lang="en-US" dirty="0"/>
              <a:t>Small school, limited staff, making the most of athletes we have.</a:t>
            </a:r>
          </a:p>
          <a:p>
            <a:pPr lvl="1"/>
            <a:r>
              <a:rPr lang="en-US" dirty="0"/>
              <a:t>This allows us to move kids between groups (800 runners might be with distance kids for a threshold workout one day and sprinters for speed endurance the next day).</a:t>
            </a:r>
          </a:p>
          <a:p>
            <a:pPr lvl="1"/>
            <a:r>
              <a:rPr lang="en-US" dirty="0"/>
              <a:t>This prevents kids from getting too much of one theme and not enough of another.  Prevents them from missing their recovery days.</a:t>
            </a:r>
          </a:p>
          <a:p>
            <a:pPr lvl="1"/>
            <a:endParaRPr lang="en-US" dirty="0"/>
          </a:p>
        </p:txBody>
      </p:sp>
    </p:spTree>
    <p:extLst>
      <p:ext uri="{BB962C8B-B14F-4D97-AF65-F5344CB8AC3E}">
        <p14:creationId xmlns:p14="http://schemas.microsoft.com/office/powerpoint/2010/main" val="288963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518F-D049-D345-BF54-780E8844D2CF}"/>
              </a:ext>
            </a:extLst>
          </p:cNvPr>
          <p:cNvSpPr>
            <a:spLocks noGrp="1"/>
          </p:cNvSpPr>
          <p:nvPr>
            <p:ph type="title"/>
          </p:nvPr>
        </p:nvSpPr>
        <p:spPr/>
        <p:txBody>
          <a:bodyPr/>
          <a:lstStyle/>
          <a:p>
            <a:pPr algn="ctr"/>
            <a:r>
              <a:rPr lang="en-US" dirty="0"/>
              <a:t>Our General Training Themes – Typical Week</a:t>
            </a:r>
          </a:p>
        </p:txBody>
      </p:sp>
      <p:sp>
        <p:nvSpPr>
          <p:cNvPr id="3" name="Content Placeholder 2">
            <a:extLst>
              <a:ext uri="{FF2B5EF4-FFF2-40B4-BE49-F238E27FC236}">
                <a16:creationId xmlns:a16="http://schemas.microsoft.com/office/drawing/2014/main" id="{48751D1E-0853-2A49-85AB-D3BB56B7806E}"/>
              </a:ext>
            </a:extLst>
          </p:cNvPr>
          <p:cNvSpPr>
            <a:spLocks noGrp="1"/>
          </p:cNvSpPr>
          <p:nvPr>
            <p:ph idx="1"/>
          </p:nvPr>
        </p:nvSpPr>
        <p:spPr/>
        <p:txBody>
          <a:bodyPr/>
          <a:lstStyle/>
          <a:p>
            <a:r>
              <a:rPr lang="en-US" dirty="0"/>
              <a:t>Monday - Power/Speed/Acceleration</a:t>
            </a:r>
          </a:p>
          <a:p>
            <a:r>
              <a:rPr lang="en-US" dirty="0"/>
              <a:t>Tuesday - Tempo (Ext./Int. Tempo for Sprinters, VO2 Max for Distance)</a:t>
            </a:r>
          </a:p>
          <a:p>
            <a:r>
              <a:rPr lang="en-US" dirty="0"/>
              <a:t>Wednesday – Recovery</a:t>
            </a:r>
          </a:p>
          <a:p>
            <a:r>
              <a:rPr lang="en-US" dirty="0"/>
              <a:t>Thursday – Threshold (distance)/ Critical Velocity 10K pace (800 runners)/ Tempo for sprinters</a:t>
            </a:r>
          </a:p>
          <a:p>
            <a:r>
              <a:rPr lang="en-US" dirty="0"/>
              <a:t>Friday – Speed Endurance/Special Endurance/ (MEET)</a:t>
            </a:r>
          </a:p>
          <a:p>
            <a:r>
              <a:rPr lang="en-US" dirty="0"/>
              <a:t>Saturday – </a:t>
            </a:r>
            <a:r>
              <a:rPr lang="en-US" dirty="0" err="1"/>
              <a:t>Stregth</a:t>
            </a:r>
            <a:r>
              <a:rPr lang="en-US" dirty="0"/>
              <a:t>/Endurance</a:t>
            </a:r>
          </a:p>
          <a:p>
            <a:pPr lvl="1"/>
            <a:r>
              <a:rPr lang="en-US" dirty="0"/>
              <a:t>*** See Descriptions in Packet/PDF Handout for a bit more detail</a:t>
            </a:r>
          </a:p>
          <a:p>
            <a:pPr lvl="1"/>
            <a:r>
              <a:rPr lang="en-US" dirty="0"/>
              <a:t>The closer to 100 or 3000, the less we might blend these workouts</a:t>
            </a:r>
          </a:p>
          <a:p>
            <a:endParaRPr lang="en-US" dirty="0"/>
          </a:p>
        </p:txBody>
      </p:sp>
    </p:spTree>
    <p:extLst>
      <p:ext uri="{BB962C8B-B14F-4D97-AF65-F5344CB8AC3E}">
        <p14:creationId xmlns:p14="http://schemas.microsoft.com/office/powerpoint/2010/main" val="298187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90A57C-787F-6248-8BCC-5EC96D7A73D0}"/>
              </a:ext>
            </a:extLst>
          </p:cNvPr>
          <p:cNvSpPr/>
          <p:nvPr/>
        </p:nvSpPr>
        <p:spPr>
          <a:xfrm>
            <a:off x="688769" y="380009"/>
            <a:ext cx="10949049" cy="4832092"/>
          </a:xfrm>
          <a:prstGeom prst="rect">
            <a:avLst/>
          </a:prstGeom>
        </p:spPr>
        <p:txBody>
          <a:bodyPr wrap="square">
            <a:spAutoFit/>
          </a:bodyPr>
          <a:lstStyle/>
          <a:p>
            <a:r>
              <a:rPr lang="en-US" sz="2800" dirty="0">
                <a:solidFill>
                  <a:srgbClr val="FF0000"/>
                </a:solidFill>
                <a:latin typeface="Cambria" panose="02040503050406030204" pitchFamily="18" charset="0"/>
                <a:ea typeface="MS Mincho" panose="02020609040205080304" pitchFamily="49" charset="-128"/>
                <a:cs typeface="Times New Roman" panose="02020603050405020304" pitchFamily="18" charset="0"/>
              </a:rPr>
              <a:t>RED = SPECIAL ENDURANCE/RACES/MEETS</a:t>
            </a: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r>
              <a:rPr lang="en-US" sz="2800" dirty="0">
                <a:highlight>
                  <a:srgbClr val="FF00FF"/>
                </a:highlight>
                <a:latin typeface="Cambria" panose="02040503050406030204" pitchFamily="18" charset="0"/>
                <a:ea typeface="MS Mincho" panose="02020609040205080304" pitchFamily="49" charset="-128"/>
                <a:cs typeface="Times New Roman" panose="02020603050405020304" pitchFamily="18" charset="0"/>
              </a:rPr>
              <a:t>PINK = SPEED/SPEED ENDURANCE (100-200-400 PACE)</a:t>
            </a: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r>
              <a:rPr lang="en-US" sz="2800" dirty="0">
                <a:solidFill>
                  <a:srgbClr val="F79646"/>
                </a:solidFill>
                <a:latin typeface="Cambria" panose="02040503050406030204" pitchFamily="18" charset="0"/>
                <a:ea typeface="MS Mincho" panose="02020609040205080304" pitchFamily="49" charset="-128"/>
                <a:cs typeface="Times New Roman" panose="02020603050405020304" pitchFamily="18" charset="0"/>
              </a:rPr>
              <a:t>ORANGE = INTENSIVE TEMPO (80-90% 400 PACE, OR 800-1500 RACE PACE)</a:t>
            </a: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r>
              <a:rPr lang="en-US" sz="2800" dirty="0">
                <a:solidFill>
                  <a:srgbClr val="FFFF00"/>
                </a:solidFill>
                <a:latin typeface="Cambria" panose="02040503050406030204" pitchFamily="18" charset="0"/>
                <a:ea typeface="MS Mincho" panose="02020609040205080304" pitchFamily="49" charset="-128"/>
                <a:cs typeface="Times New Roman" panose="02020603050405020304" pitchFamily="18" charset="0"/>
              </a:rPr>
              <a:t>YELLOW =  EXTENSIVE TEMPO (70-80% 400 PACE, OR 3K-5K RACE PACE …VO2)</a:t>
            </a: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r>
              <a:rPr lang="en-US" sz="2800" dirty="0">
                <a:latin typeface="Cambria" panose="02040503050406030204" pitchFamily="18" charset="0"/>
                <a:ea typeface="MS Mincho" panose="02020609040205080304" pitchFamily="49" charset="-128"/>
                <a:cs typeface="Times New Roman" panose="02020603050405020304" pitchFamily="18" charset="0"/>
              </a:rPr>
              <a:t>WHITE = CRITICAL VELOCITY (10K PACE, ENDURANCE WORK FOR 800 RUNNERS)</a:t>
            </a:r>
          </a:p>
          <a:p>
            <a:r>
              <a:rPr lang="en-US" sz="2800" dirty="0">
                <a:solidFill>
                  <a:srgbClr val="3366FF"/>
                </a:solidFill>
                <a:latin typeface="Cambria" panose="02040503050406030204" pitchFamily="18" charset="0"/>
                <a:ea typeface="MS Mincho" panose="02020609040205080304" pitchFamily="49" charset="-128"/>
                <a:cs typeface="Times New Roman" panose="02020603050405020304" pitchFamily="18" charset="0"/>
              </a:rPr>
              <a:t>BLUE =  THRESHOLD PACE FOR DISTANCE RUNNERS, 60-70% FOR 400 RUNNERS</a:t>
            </a:r>
            <a:endParaRPr lang="en-US" sz="2800" dirty="0">
              <a:latin typeface="Cambria" panose="02040503050406030204" pitchFamily="18" charset="0"/>
              <a:ea typeface="MS Mincho" panose="02020609040205080304" pitchFamily="49" charset="-128"/>
              <a:cs typeface="Times New Roman" panose="02020603050405020304" pitchFamily="18" charset="0"/>
            </a:endParaRPr>
          </a:p>
          <a:p>
            <a:r>
              <a:rPr lang="en-US" sz="2800" dirty="0">
                <a:solidFill>
                  <a:srgbClr val="008000"/>
                </a:solidFill>
                <a:latin typeface="Cambria" panose="02040503050406030204" pitchFamily="18" charset="0"/>
                <a:ea typeface="MS Mincho" panose="02020609040205080304" pitchFamily="49" charset="-128"/>
                <a:cs typeface="Times New Roman" panose="02020603050405020304" pitchFamily="18" charset="0"/>
              </a:rPr>
              <a:t>GREEN = AEROBIC, EASY, RECOVERY</a:t>
            </a:r>
            <a:endParaRPr lang="en-US" sz="28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2154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011DB2B-52E2-7A4C-9856-189172771C4E}"/>
              </a:ext>
            </a:extLst>
          </p:cNvPr>
          <p:cNvGraphicFramePr>
            <a:graphicFrameLocks noGrp="1"/>
          </p:cNvGraphicFramePr>
          <p:nvPr>
            <p:extLst>
              <p:ext uri="{D42A27DB-BD31-4B8C-83A1-F6EECF244321}">
                <p14:modId xmlns:p14="http://schemas.microsoft.com/office/powerpoint/2010/main" val="1431644057"/>
              </p:ext>
            </p:extLst>
          </p:nvPr>
        </p:nvGraphicFramePr>
        <p:xfrm>
          <a:off x="2600695" y="178130"/>
          <a:ext cx="6745186" cy="6152185"/>
        </p:xfrm>
        <a:graphic>
          <a:graphicData uri="http://schemas.openxmlformats.org/drawingml/2006/table">
            <a:tbl>
              <a:tblPr/>
              <a:tblGrid>
                <a:gridCol w="963598">
                  <a:extLst>
                    <a:ext uri="{9D8B030D-6E8A-4147-A177-3AD203B41FA5}">
                      <a16:colId xmlns:a16="http://schemas.microsoft.com/office/drawing/2014/main" val="1575078059"/>
                    </a:ext>
                  </a:extLst>
                </a:gridCol>
                <a:gridCol w="963598">
                  <a:extLst>
                    <a:ext uri="{9D8B030D-6E8A-4147-A177-3AD203B41FA5}">
                      <a16:colId xmlns:a16="http://schemas.microsoft.com/office/drawing/2014/main" val="2582018137"/>
                    </a:ext>
                  </a:extLst>
                </a:gridCol>
                <a:gridCol w="963598">
                  <a:extLst>
                    <a:ext uri="{9D8B030D-6E8A-4147-A177-3AD203B41FA5}">
                      <a16:colId xmlns:a16="http://schemas.microsoft.com/office/drawing/2014/main" val="869382923"/>
                    </a:ext>
                  </a:extLst>
                </a:gridCol>
                <a:gridCol w="963598">
                  <a:extLst>
                    <a:ext uri="{9D8B030D-6E8A-4147-A177-3AD203B41FA5}">
                      <a16:colId xmlns:a16="http://schemas.microsoft.com/office/drawing/2014/main" val="467482795"/>
                    </a:ext>
                  </a:extLst>
                </a:gridCol>
                <a:gridCol w="963598">
                  <a:extLst>
                    <a:ext uri="{9D8B030D-6E8A-4147-A177-3AD203B41FA5}">
                      <a16:colId xmlns:a16="http://schemas.microsoft.com/office/drawing/2014/main" val="3577873505"/>
                    </a:ext>
                  </a:extLst>
                </a:gridCol>
                <a:gridCol w="963598">
                  <a:extLst>
                    <a:ext uri="{9D8B030D-6E8A-4147-A177-3AD203B41FA5}">
                      <a16:colId xmlns:a16="http://schemas.microsoft.com/office/drawing/2014/main" val="522994695"/>
                    </a:ext>
                  </a:extLst>
                </a:gridCol>
                <a:gridCol w="963598">
                  <a:extLst>
                    <a:ext uri="{9D8B030D-6E8A-4147-A177-3AD203B41FA5}">
                      <a16:colId xmlns:a16="http://schemas.microsoft.com/office/drawing/2014/main" val="2967527105"/>
                    </a:ext>
                  </a:extLst>
                </a:gridCol>
              </a:tblGrid>
              <a:tr h="344166">
                <a:tc>
                  <a:txBody>
                    <a:bodyPr/>
                    <a:lstStyle/>
                    <a:p>
                      <a:pPr rtl="0" fontAlgn="b"/>
                      <a:r>
                        <a:rPr lang="en-US" sz="800">
                          <a:effectLst/>
                        </a:rPr>
                        <a:t>Sunday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800">
                          <a:effectLst/>
                        </a:rPr>
                        <a:t>Monday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800">
                          <a:effectLst/>
                        </a:rPr>
                        <a:t>Tuesday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800">
                          <a:effectLst/>
                        </a:rPr>
                        <a:t>Wednesday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800">
                          <a:effectLst/>
                        </a:rPr>
                        <a:t>Thursday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800">
                          <a:effectLst/>
                        </a:rPr>
                        <a:t>Friday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800">
                          <a:effectLst/>
                        </a:rPr>
                        <a:t>Saturday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44686070"/>
                  </a:ext>
                </a:extLst>
              </a:tr>
              <a:tr h="50519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Ext. Temp 3-5K</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TH Short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US" sz="800">
                          <a:effectLst/>
                        </a:rPr>
                        <a:t>Long Hills</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FF"/>
                    </a:solidFill>
                  </a:tcPr>
                </a:tc>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extLst>
                  <a:ext uri="{0D108BD9-81ED-4DB2-BD59-A6C34878D82A}">
                    <a16:rowId xmlns:a16="http://schemas.microsoft.com/office/drawing/2014/main" val="3592746842"/>
                  </a:ext>
                </a:extLst>
              </a:tr>
              <a:tr h="50519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800">
                          <a:effectLst/>
                        </a:rPr>
                        <a:t>Int. Temp 8-15</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99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10K/CV</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r>
                        <a:rPr lang="en-US" sz="800">
                          <a:effectLst/>
                        </a:rPr>
                        <a:t>Short Hills</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FF"/>
                    </a:solidFill>
                  </a:tcPr>
                </a:tc>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extLst>
                  <a:ext uri="{0D108BD9-81ED-4DB2-BD59-A6C34878D82A}">
                    <a16:rowId xmlns:a16="http://schemas.microsoft.com/office/drawing/2014/main" val="1946415481"/>
                  </a:ext>
                </a:extLst>
              </a:tr>
              <a:tr h="50519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800">
                          <a:effectLst/>
                        </a:rPr>
                        <a:t>Ext. Temp 3-5K</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TH Short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US" sz="800">
                          <a:effectLst/>
                        </a:rPr>
                        <a:t>Long Hills</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FF"/>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extLst>
                  <a:ext uri="{0D108BD9-81ED-4DB2-BD59-A6C34878D82A}">
                    <a16:rowId xmlns:a16="http://schemas.microsoft.com/office/drawing/2014/main" val="3991806430"/>
                  </a:ext>
                </a:extLst>
              </a:tr>
              <a:tr h="37584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Wartburg Indoor</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10K CV</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Luther Indoor</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extLst>
                  <a:ext uri="{0D108BD9-81ED-4DB2-BD59-A6C34878D82A}">
                    <a16:rowId xmlns:a16="http://schemas.microsoft.com/office/drawing/2014/main" val="124388181"/>
                  </a:ext>
                </a:extLst>
              </a:tr>
              <a:tr h="50519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800">
                          <a:effectLst/>
                        </a:rPr>
                        <a:t>Int. Temp 8-15</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9900"/>
                    </a:solidFill>
                  </a:tcPr>
                </a:tc>
                <a:tc>
                  <a:txBody>
                    <a:bodyPr/>
                    <a:lstStyle/>
                    <a:p>
                      <a:pPr rtl="0" fontAlgn="b"/>
                      <a:r>
                        <a:rPr lang="en-US" sz="800">
                          <a:effectLst/>
                        </a:rPr>
                        <a:t>TH SHort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UIC Indoor</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extLst>
                  <a:ext uri="{0D108BD9-81ED-4DB2-BD59-A6C34878D82A}">
                    <a16:rowId xmlns:a16="http://schemas.microsoft.com/office/drawing/2014/main" val="2384924963"/>
                  </a:ext>
                </a:extLst>
              </a:tr>
              <a:tr h="50519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Sumner Fred</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10K CV</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r>
                        <a:rPr lang="en-US" sz="800">
                          <a:effectLst/>
                        </a:rPr>
                        <a:t>Short Hills</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FF"/>
                    </a:solidFill>
                  </a:tcPr>
                </a:tc>
                <a:tc>
                  <a:txBody>
                    <a:bodyPr/>
                    <a:lstStyle/>
                    <a:p>
                      <a:pPr rtl="0" fontAlgn="b"/>
                      <a:r>
                        <a:rPr lang="en-US" sz="800">
                          <a:effectLst/>
                        </a:rPr>
                        <a:t>Ext. Temp 3-5K</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696001494"/>
                  </a:ext>
                </a:extLst>
              </a:tr>
              <a:tr h="381373">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Jesup</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Decorah</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extLst>
                  <a:ext uri="{0D108BD9-81ED-4DB2-BD59-A6C34878D82A}">
                    <a16:rowId xmlns:a16="http://schemas.microsoft.com/office/drawing/2014/main" val="3268324548"/>
                  </a:ext>
                </a:extLst>
              </a:tr>
              <a:tr h="381373">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800">
                          <a:effectLst/>
                        </a:rPr>
                        <a:t>10K CV</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Decorah</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 Endur</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FF"/>
                    </a:solidFill>
                  </a:tcPr>
                </a:tc>
                <a:extLst>
                  <a:ext uri="{0D108BD9-81ED-4DB2-BD59-A6C34878D82A}">
                    <a16:rowId xmlns:a16="http://schemas.microsoft.com/office/drawing/2014/main" val="954291019"/>
                  </a:ext>
                </a:extLst>
              </a:tr>
              <a:tr h="50519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Hudson</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North Fayette</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Int. Temp 8-15</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9900"/>
                    </a:solidFill>
                  </a:tcPr>
                </a:tc>
                <a:extLst>
                  <a:ext uri="{0D108BD9-81ED-4DB2-BD59-A6C34878D82A}">
                    <a16:rowId xmlns:a16="http://schemas.microsoft.com/office/drawing/2014/main" val="2901870003"/>
                  </a:ext>
                </a:extLst>
              </a:tr>
              <a:tr h="37584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800">
                          <a:effectLst/>
                        </a:rPr>
                        <a:t>Thold Short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Crestwood</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 Endur</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FF"/>
                    </a:solidFill>
                  </a:tcPr>
                </a:tc>
                <a:extLst>
                  <a:ext uri="{0D108BD9-81ED-4DB2-BD59-A6C34878D82A}">
                    <a16:rowId xmlns:a16="http://schemas.microsoft.com/office/drawing/2014/main" val="1759043332"/>
                  </a:ext>
                </a:extLst>
              </a:tr>
              <a:tr h="50519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 Winn</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Aerobic/Easy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UIC Outdoor</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Int. Temp 8-15</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9900"/>
                    </a:solidFill>
                  </a:tcPr>
                </a:tc>
                <a:extLst>
                  <a:ext uri="{0D108BD9-81ED-4DB2-BD59-A6C34878D82A}">
                    <a16:rowId xmlns:a16="http://schemas.microsoft.com/office/drawing/2014/main" val="87434712"/>
                  </a:ext>
                </a:extLst>
              </a:tr>
              <a:tr h="381373">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800">
                          <a:effectLst/>
                        </a:rPr>
                        <a:t>Thold Short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State Qual.</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Easy</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 Endur</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FF"/>
                    </a:solidFill>
                  </a:tcPr>
                </a:tc>
                <a:extLst>
                  <a:ext uri="{0D108BD9-81ED-4DB2-BD59-A6C34878D82A}">
                    <a16:rowId xmlns:a16="http://schemas.microsoft.com/office/drawing/2014/main" val="3041760002"/>
                  </a:ext>
                </a:extLst>
              </a:tr>
              <a:tr h="375845">
                <a:tc>
                  <a:txBody>
                    <a:bodyPr/>
                    <a:lstStyle/>
                    <a:p>
                      <a:pPr rtl="0" fontAlgn="b"/>
                      <a:r>
                        <a:rPr lang="en-US" sz="800">
                          <a:effectLst/>
                        </a:rPr>
                        <a:t>Easy/Off</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Speed</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rtl="0" fontAlgn="b"/>
                      <a:r>
                        <a:rPr lang="en-US" sz="800">
                          <a:effectLst/>
                        </a:rPr>
                        <a:t>Easy/Tempo</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rtl="0" fontAlgn="b"/>
                      <a:r>
                        <a:rPr lang="en-US" sz="800">
                          <a:effectLst/>
                        </a:rPr>
                        <a:t>Premeet</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00"/>
                    </a:solidFill>
                  </a:tcPr>
                </a:tc>
                <a:tc>
                  <a:txBody>
                    <a:bodyPr/>
                    <a:lstStyle/>
                    <a:p>
                      <a:pPr rtl="0" fontAlgn="b"/>
                      <a:r>
                        <a:rPr lang="en-US" sz="800">
                          <a:effectLst/>
                        </a:rPr>
                        <a:t>State </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a:effectLst/>
                        </a:rPr>
                        <a:t>State</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tc>
                  <a:txBody>
                    <a:bodyPr/>
                    <a:lstStyle/>
                    <a:p>
                      <a:pPr rtl="0" fontAlgn="b"/>
                      <a:r>
                        <a:rPr lang="en-US" sz="800" dirty="0">
                          <a:effectLst/>
                        </a:rPr>
                        <a:t>State</a:t>
                      </a:r>
                    </a:p>
                  </a:txBody>
                  <a:tcPr marL="12554" marR="12554" marT="8370" marB="837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80000"/>
                    </a:solidFill>
                  </a:tcPr>
                </a:tc>
                <a:extLst>
                  <a:ext uri="{0D108BD9-81ED-4DB2-BD59-A6C34878D82A}">
                    <a16:rowId xmlns:a16="http://schemas.microsoft.com/office/drawing/2014/main" val="2775591585"/>
                  </a:ext>
                </a:extLst>
              </a:tr>
            </a:tbl>
          </a:graphicData>
        </a:graphic>
      </p:graphicFrame>
    </p:spTree>
    <p:extLst>
      <p:ext uri="{BB962C8B-B14F-4D97-AF65-F5344CB8AC3E}">
        <p14:creationId xmlns:p14="http://schemas.microsoft.com/office/powerpoint/2010/main" val="238115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F9FEF2-DEE9-EC4B-95E1-E736794E3B19}"/>
              </a:ext>
            </a:extLst>
          </p:cNvPr>
          <p:cNvPicPr>
            <a:picLocks noChangeAspect="1"/>
          </p:cNvPicPr>
          <p:nvPr/>
        </p:nvPicPr>
        <p:blipFill>
          <a:blip r:embed="rId2"/>
          <a:stretch>
            <a:fillRect/>
          </a:stretch>
        </p:blipFill>
        <p:spPr>
          <a:xfrm rot="16200000">
            <a:off x="2752108" y="-1137063"/>
            <a:ext cx="6644244" cy="9345881"/>
          </a:xfrm>
          <a:prstGeom prst="rect">
            <a:avLst/>
          </a:prstGeom>
        </p:spPr>
      </p:pic>
    </p:spTree>
    <p:extLst>
      <p:ext uri="{BB962C8B-B14F-4D97-AF65-F5344CB8AC3E}">
        <p14:creationId xmlns:p14="http://schemas.microsoft.com/office/powerpoint/2010/main" val="226378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F19242-E5E7-D641-B2EE-E277E3659C56}"/>
              </a:ext>
            </a:extLst>
          </p:cNvPr>
          <p:cNvPicPr>
            <a:picLocks noChangeAspect="1"/>
          </p:cNvPicPr>
          <p:nvPr/>
        </p:nvPicPr>
        <p:blipFill>
          <a:blip r:embed="rId2"/>
          <a:stretch>
            <a:fillRect/>
          </a:stretch>
        </p:blipFill>
        <p:spPr>
          <a:xfrm rot="5400000">
            <a:off x="2828778" y="-2505220"/>
            <a:ext cx="6632918" cy="12093526"/>
          </a:xfrm>
          <a:prstGeom prst="rect">
            <a:avLst/>
          </a:prstGeom>
        </p:spPr>
      </p:pic>
    </p:spTree>
    <p:extLst>
      <p:ext uri="{BB962C8B-B14F-4D97-AF65-F5344CB8AC3E}">
        <p14:creationId xmlns:p14="http://schemas.microsoft.com/office/powerpoint/2010/main" val="367615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87FB3-B3FB-AE49-9C85-967CCCB0ED58}"/>
              </a:ext>
            </a:extLst>
          </p:cNvPr>
          <p:cNvPicPr>
            <a:picLocks noChangeAspect="1"/>
          </p:cNvPicPr>
          <p:nvPr/>
        </p:nvPicPr>
        <p:blipFill>
          <a:blip r:embed="rId2"/>
          <a:stretch>
            <a:fillRect/>
          </a:stretch>
        </p:blipFill>
        <p:spPr>
          <a:xfrm rot="5400000">
            <a:off x="3115994" y="-1765495"/>
            <a:ext cx="6049108" cy="10508566"/>
          </a:xfrm>
          <a:prstGeom prst="rect">
            <a:avLst/>
          </a:prstGeom>
        </p:spPr>
      </p:pic>
    </p:spTree>
    <p:extLst>
      <p:ext uri="{BB962C8B-B14F-4D97-AF65-F5344CB8AC3E}">
        <p14:creationId xmlns:p14="http://schemas.microsoft.com/office/powerpoint/2010/main" val="212721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81D1-B50B-8944-9F2F-736B03440D6D}"/>
              </a:ext>
            </a:extLst>
          </p:cNvPr>
          <p:cNvSpPr>
            <a:spLocks noGrp="1"/>
          </p:cNvSpPr>
          <p:nvPr>
            <p:ph type="title"/>
          </p:nvPr>
        </p:nvSpPr>
        <p:spPr>
          <a:xfrm>
            <a:off x="838200" y="365125"/>
            <a:ext cx="10668990" cy="6059426"/>
          </a:xfrm>
        </p:spPr>
        <p:txBody>
          <a:bodyPr>
            <a:normAutofit/>
          </a:bodyPr>
          <a:lstStyle/>
          <a:p>
            <a:r>
              <a:rPr lang="en-US" dirty="0"/>
              <a:t>For a PDF Copy of the Packet I handed out,</a:t>
            </a:r>
            <a:br>
              <a:rPr lang="en-US" dirty="0"/>
            </a:br>
            <a:r>
              <a:rPr lang="en-US" dirty="0"/>
              <a:t>you can find it on my classroom website-</a:t>
            </a:r>
            <a:br>
              <a:rPr lang="en-US" dirty="0"/>
            </a:br>
            <a:br>
              <a:rPr lang="en-US" dirty="0"/>
            </a:br>
            <a:r>
              <a:rPr lang="en-US" dirty="0"/>
              <a:t>Google:  </a:t>
            </a:r>
            <a:r>
              <a:rPr lang="en-US" b="1" u="sng" dirty="0"/>
              <a:t>Kearney Unweaving Rainbow</a:t>
            </a:r>
            <a:r>
              <a:rPr lang="en-US" b="1" dirty="0"/>
              <a:t> - </a:t>
            </a:r>
            <a:r>
              <a:rPr lang="en-US" dirty="0"/>
              <a:t>I believe it is the first site to come up.  Weebly.</a:t>
            </a:r>
            <a:br>
              <a:rPr lang="en-US" dirty="0"/>
            </a:br>
            <a:br>
              <a:rPr lang="en-US" dirty="0"/>
            </a:br>
            <a:r>
              <a:rPr lang="en-US" dirty="0"/>
              <a:t>Go to Track &amp; Field Tab</a:t>
            </a:r>
            <a:br>
              <a:rPr lang="en-US" dirty="0"/>
            </a:br>
            <a:br>
              <a:rPr lang="en-US" dirty="0"/>
            </a:br>
            <a:r>
              <a:rPr lang="en-US" dirty="0"/>
              <a:t>Document is posted- </a:t>
            </a:r>
            <a:r>
              <a:rPr lang="en-US" b="1" u="sng" dirty="0"/>
              <a:t>2019 NHSACA</a:t>
            </a:r>
          </a:p>
        </p:txBody>
      </p:sp>
    </p:spTree>
    <p:extLst>
      <p:ext uri="{BB962C8B-B14F-4D97-AF65-F5344CB8AC3E}">
        <p14:creationId xmlns:p14="http://schemas.microsoft.com/office/powerpoint/2010/main" val="3439482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DDA25-55EB-BF46-847C-69EA74D0A273}"/>
              </a:ext>
            </a:extLst>
          </p:cNvPr>
          <p:cNvPicPr>
            <a:picLocks noChangeAspect="1"/>
          </p:cNvPicPr>
          <p:nvPr/>
        </p:nvPicPr>
        <p:blipFill>
          <a:blip r:embed="rId2"/>
          <a:stretch>
            <a:fillRect/>
          </a:stretch>
        </p:blipFill>
        <p:spPr>
          <a:xfrm rot="16200000">
            <a:off x="2732651" y="-2338758"/>
            <a:ext cx="6717321" cy="11676187"/>
          </a:xfrm>
          <a:prstGeom prst="rect">
            <a:avLst/>
          </a:prstGeom>
        </p:spPr>
      </p:pic>
    </p:spTree>
    <p:extLst>
      <p:ext uri="{BB962C8B-B14F-4D97-AF65-F5344CB8AC3E}">
        <p14:creationId xmlns:p14="http://schemas.microsoft.com/office/powerpoint/2010/main" val="62183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97411C-0922-AA47-BC48-0F06A20005D4}"/>
              </a:ext>
            </a:extLst>
          </p:cNvPr>
          <p:cNvPicPr>
            <a:picLocks noChangeAspect="1"/>
          </p:cNvPicPr>
          <p:nvPr/>
        </p:nvPicPr>
        <p:blipFill>
          <a:blip r:embed="rId2"/>
          <a:stretch>
            <a:fillRect/>
          </a:stretch>
        </p:blipFill>
        <p:spPr>
          <a:xfrm rot="5400000">
            <a:off x="2297625" y="-2646336"/>
            <a:ext cx="5943597" cy="11778715"/>
          </a:xfrm>
          <a:prstGeom prst="rect">
            <a:avLst/>
          </a:prstGeom>
        </p:spPr>
      </p:pic>
    </p:spTree>
    <p:extLst>
      <p:ext uri="{BB962C8B-B14F-4D97-AF65-F5344CB8AC3E}">
        <p14:creationId xmlns:p14="http://schemas.microsoft.com/office/powerpoint/2010/main" val="1422299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6C314-A128-F84E-A555-69DD3DF70BC9}"/>
              </a:ext>
            </a:extLst>
          </p:cNvPr>
          <p:cNvPicPr>
            <a:picLocks noChangeAspect="1"/>
          </p:cNvPicPr>
          <p:nvPr/>
        </p:nvPicPr>
        <p:blipFill>
          <a:blip r:embed="rId2"/>
          <a:stretch>
            <a:fillRect/>
          </a:stretch>
        </p:blipFill>
        <p:spPr>
          <a:xfrm rot="5400000">
            <a:off x="2491353" y="-2165890"/>
            <a:ext cx="6718514" cy="11050295"/>
          </a:xfrm>
          <a:prstGeom prst="rect">
            <a:avLst/>
          </a:prstGeom>
        </p:spPr>
      </p:pic>
    </p:spTree>
    <p:extLst>
      <p:ext uri="{BB962C8B-B14F-4D97-AF65-F5344CB8AC3E}">
        <p14:creationId xmlns:p14="http://schemas.microsoft.com/office/powerpoint/2010/main" val="1935478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1ED1A6-EE88-0641-AA00-95F936E849AF}"/>
              </a:ext>
            </a:extLst>
          </p:cNvPr>
          <p:cNvPicPr>
            <a:picLocks noChangeAspect="1"/>
          </p:cNvPicPr>
          <p:nvPr/>
        </p:nvPicPr>
        <p:blipFill>
          <a:blip r:embed="rId2"/>
          <a:stretch>
            <a:fillRect/>
          </a:stretch>
        </p:blipFill>
        <p:spPr>
          <a:xfrm>
            <a:off x="2608118" y="-1"/>
            <a:ext cx="7148946" cy="8011391"/>
          </a:xfrm>
          <a:prstGeom prst="rect">
            <a:avLst/>
          </a:prstGeom>
        </p:spPr>
      </p:pic>
    </p:spTree>
    <p:extLst>
      <p:ext uri="{BB962C8B-B14F-4D97-AF65-F5344CB8AC3E}">
        <p14:creationId xmlns:p14="http://schemas.microsoft.com/office/powerpoint/2010/main" val="91978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933444-653D-884A-9744-134B24E7A496}"/>
              </a:ext>
            </a:extLst>
          </p:cNvPr>
          <p:cNvPicPr>
            <a:picLocks noChangeAspect="1"/>
          </p:cNvPicPr>
          <p:nvPr/>
        </p:nvPicPr>
        <p:blipFill>
          <a:blip r:embed="rId2"/>
          <a:stretch>
            <a:fillRect/>
          </a:stretch>
        </p:blipFill>
        <p:spPr>
          <a:xfrm>
            <a:off x="2234045" y="-800101"/>
            <a:ext cx="7398328" cy="8655627"/>
          </a:xfrm>
          <a:prstGeom prst="rect">
            <a:avLst/>
          </a:prstGeom>
        </p:spPr>
      </p:pic>
    </p:spTree>
    <p:extLst>
      <p:ext uri="{BB962C8B-B14F-4D97-AF65-F5344CB8AC3E}">
        <p14:creationId xmlns:p14="http://schemas.microsoft.com/office/powerpoint/2010/main" val="100271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105EC6-D65C-804B-9161-92081D8E628A}"/>
              </a:ext>
            </a:extLst>
          </p:cNvPr>
          <p:cNvPicPr>
            <a:picLocks noChangeAspect="1"/>
          </p:cNvPicPr>
          <p:nvPr/>
        </p:nvPicPr>
        <p:blipFill>
          <a:blip r:embed="rId2"/>
          <a:stretch>
            <a:fillRect/>
          </a:stretch>
        </p:blipFill>
        <p:spPr>
          <a:xfrm rot="5400000">
            <a:off x="2530187" y="-1480704"/>
            <a:ext cx="6203373" cy="9393384"/>
          </a:xfrm>
          <a:prstGeom prst="rect">
            <a:avLst/>
          </a:prstGeom>
        </p:spPr>
      </p:pic>
    </p:spTree>
    <p:extLst>
      <p:ext uri="{BB962C8B-B14F-4D97-AF65-F5344CB8AC3E}">
        <p14:creationId xmlns:p14="http://schemas.microsoft.com/office/powerpoint/2010/main" val="303026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6619-CE55-F942-B697-A0A3C2E0D6F3}"/>
              </a:ext>
            </a:extLst>
          </p:cNvPr>
          <p:cNvSpPr>
            <a:spLocks noGrp="1"/>
          </p:cNvSpPr>
          <p:nvPr>
            <p:ph type="title"/>
          </p:nvPr>
        </p:nvSpPr>
        <p:spPr/>
        <p:txBody>
          <a:bodyPr/>
          <a:lstStyle/>
          <a:p>
            <a:pPr algn="ctr"/>
            <a:r>
              <a:rPr lang="en-US" dirty="0"/>
              <a:t>Key Thoughts</a:t>
            </a:r>
          </a:p>
        </p:txBody>
      </p:sp>
      <p:sp>
        <p:nvSpPr>
          <p:cNvPr id="3" name="Content Placeholder 2">
            <a:extLst>
              <a:ext uri="{FF2B5EF4-FFF2-40B4-BE49-F238E27FC236}">
                <a16:creationId xmlns:a16="http://schemas.microsoft.com/office/drawing/2014/main" id="{24DF2C40-EE2E-CB48-9D5E-B543CD090B6E}"/>
              </a:ext>
            </a:extLst>
          </p:cNvPr>
          <p:cNvSpPr>
            <a:spLocks noGrp="1"/>
          </p:cNvSpPr>
          <p:nvPr>
            <p:ph idx="1"/>
          </p:nvPr>
        </p:nvSpPr>
        <p:spPr/>
        <p:txBody>
          <a:bodyPr>
            <a:normAutofit lnSpcReduction="10000"/>
          </a:bodyPr>
          <a:lstStyle/>
          <a:p>
            <a:r>
              <a:rPr lang="en-US" sz="4000" dirty="0"/>
              <a:t>General Background Information</a:t>
            </a:r>
          </a:p>
          <a:p>
            <a:endParaRPr lang="en-US" sz="4000" dirty="0"/>
          </a:p>
          <a:p>
            <a:r>
              <a:rPr lang="en-US" sz="4000" dirty="0"/>
              <a:t>General Philosophies.</a:t>
            </a:r>
          </a:p>
          <a:p>
            <a:endParaRPr lang="en-US" sz="4000" dirty="0"/>
          </a:p>
          <a:p>
            <a:r>
              <a:rPr lang="en-US" sz="4000" dirty="0"/>
              <a:t>Training 200-400-800 athletes – Less is More</a:t>
            </a:r>
          </a:p>
          <a:p>
            <a:endParaRPr lang="en-US" sz="4000" dirty="0"/>
          </a:p>
          <a:p>
            <a:r>
              <a:rPr lang="en-US" sz="4000" dirty="0"/>
              <a:t>Using common “themes” in setting up training.</a:t>
            </a:r>
          </a:p>
        </p:txBody>
      </p:sp>
    </p:spTree>
    <p:extLst>
      <p:ext uri="{BB962C8B-B14F-4D97-AF65-F5344CB8AC3E}">
        <p14:creationId xmlns:p14="http://schemas.microsoft.com/office/powerpoint/2010/main" val="87590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3B34-639B-1C46-A955-536B2A04E10B}"/>
              </a:ext>
            </a:extLst>
          </p:cNvPr>
          <p:cNvSpPr>
            <a:spLocks noGrp="1"/>
          </p:cNvSpPr>
          <p:nvPr>
            <p:ph type="title"/>
          </p:nvPr>
        </p:nvSpPr>
        <p:spPr/>
        <p:txBody>
          <a:bodyPr/>
          <a:lstStyle/>
          <a:p>
            <a:pPr algn="ctr"/>
            <a:r>
              <a:rPr lang="en-US" dirty="0"/>
              <a:t>General Background</a:t>
            </a:r>
          </a:p>
        </p:txBody>
      </p:sp>
      <p:sp>
        <p:nvSpPr>
          <p:cNvPr id="3" name="Content Placeholder 2">
            <a:extLst>
              <a:ext uri="{FF2B5EF4-FFF2-40B4-BE49-F238E27FC236}">
                <a16:creationId xmlns:a16="http://schemas.microsoft.com/office/drawing/2014/main" id="{2107A3B8-E9E9-7B44-A5AD-C0E962A7CA37}"/>
              </a:ext>
            </a:extLst>
          </p:cNvPr>
          <p:cNvSpPr>
            <a:spLocks noGrp="1"/>
          </p:cNvSpPr>
          <p:nvPr>
            <p:ph idx="1"/>
          </p:nvPr>
        </p:nvSpPr>
        <p:spPr/>
        <p:txBody>
          <a:bodyPr/>
          <a:lstStyle/>
          <a:p>
            <a:r>
              <a:rPr lang="en-US" dirty="0"/>
              <a:t>Started Coaching at South Winneshiek in 1994 as a volunteer</a:t>
            </a:r>
          </a:p>
          <a:p>
            <a:r>
              <a:rPr lang="en-US" dirty="0"/>
              <a:t>Started Cross Country Program from scratch in 1994</a:t>
            </a:r>
          </a:p>
          <a:p>
            <a:r>
              <a:rPr lang="en-US" dirty="0"/>
              <a:t>Head Girls Track Coach since 1995</a:t>
            </a:r>
          </a:p>
          <a:p>
            <a:r>
              <a:rPr lang="en-US" dirty="0"/>
              <a:t>180 kids in our school, grades 9-12</a:t>
            </a:r>
          </a:p>
          <a:p>
            <a:r>
              <a:rPr lang="en-US" dirty="0"/>
              <a:t>60 boys/girls participated in track this past spring = 30%</a:t>
            </a:r>
          </a:p>
          <a:p>
            <a:r>
              <a:rPr lang="en-US" dirty="0"/>
              <a:t>We run a “Co – Ed” Track team.  I coach Sprints/Long Sprints 100-800</a:t>
            </a:r>
          </a:p>
          <a:p>
            <a:r>
              <a:rPr lang="en-US" dirty="0"/>
              <a:t>Co – Head CC Coach – Scott Conway.  He is Head boys Track Coach.</a:t>
            </a:r>
          </a:p>
          <a:p>
            <a:pPr lvl="1"/>
            <a:r>
              <a:rPr lang="en-US" dirty="0"/>
              <a:t>We were college teammates at Wartburg</a:t>
            </a:r>
          </a:p>
          <a:p>
            <a:pPr marL="457200" lvl="1" indent="0">
              <a:buNone/>
            </a:pPr>
            <a:endParaRPr lang="en-US" dirty="0"/>
          </a:p>
        </p:txBody>
      </p:sp>
    </p:spTree>
    <p:extLst>
      <p:ext uri="{BB962C8B-B14F-4D97-AF65-F5344CB8AC3E}">
        <p14:creationId xmlns:p14="http://schemas.microsoft.com/office/powerpoint/2010/main" val="239372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E14DB-07F1-874C-A950-FB6AFD760883}"/>
              </a:ext>
            </a:extLst>
          </p:cNvPr>
          <p:cNvSpPr>
            <a:spLocks noGrp="1"/>
          </p:cNvSpPr>
          <p:nvPr>
            <p:ph type="title"/>
          </p:nvPr>
        </p:nvSpPr>
        <p:spPr>
          <a:xfrm>
            <a:off x="838200" y="365125"/>
            <a:ext cx="10515600" cy="816561"/>
          </a:xfrm>
        </p:spPr>
        <p:txBody>
          <a:bodyPr/>
          <a:lstStyle/>
          <a:p>
            <a:pPr algn="ctr"/>
            <a:r>
              <a:rPr lang="en-US" dirty="0"/>
              <a:t>Some General Philosophical Positions</a:t>
            </a:r>
          </a:p>
        </p:txBody>
      </p:sp>
      <p:sp>
        <p:nvSpPr>
          <p:cNvPr id="3" name="Content Placeholder 2">
            <a:extLst>
              <a:ext uri="{FF2B5EF4-FFF2-40B4-BE49-F238E27FC236}">
                <a16:creationId xmlns:a16="http://schemas.microsoft.com/office/drawing/2014/main" id="{C8EAEF52-4F03-A64F-BB67-188FAD71F6F0}"/>
              </a:ext>
            </a:extLst>
          </p:cNvPr>
          <p:cNvSpPr>
            <a:spLocks noGrp="1"/>
          </p:cNvSpPr>
          <p:nvPr>
            <p:ph idx="1"/>
          </p:nvPr>
        </p:nvSpPr>
        <p:spPr>
          <a:xfrm>
            <a:off x="838200" y="1181686"/>
            <a:ext cx="10515600" cy="4995277"/>
          </a:xfrm>
        </p:spPr>
        <p:txBody>
          <a:bodyPr/>
          <a:lstStyle/>
          <a:p>
            <a:r>
              <a:rPr lang="en-US" dirty="0">
                <a:sym typeface="Wingdings" pitchFamily="2" charset="2"/>
              </a:rPr>
              <a:t>Coach the kids you have – not the kids you wish you had.</a:t>
            </a:r>
          </a:p>
          <a:p>
            <a:r>
              <a:rPr lang="en-US" dirty="0"/>
              <a:t>Individualized training, expectations and motivation based on Individual experience, ability and goals.</a:t>
            </a:r>
          </a:p>
          <a:p>
            <a:pPr lvl="1"/>
            <a:r>
              <a:rPr lang="en-US" dirty="0"/>
              <a:t>Not everyone wants to be a super star.  Not everyone can be a superstar.  </a:t>
            </a:r>
          </a:p>
          <a:p>
            <a:pPr lvl="1"/>
            <a:r>
              <a:rPr lang="en-US" dirty="0"/>
              <a:t>However, everyone can get better……. And, you never know when their best friend or little sister/brother might be a superstar </a:t>
            </a:r>
            <a:r>
              <a:rPr lang="en-US" dirty="0">
                <a:sym typeface="Wingdings" pitchFamily="2" charset="2"/>
              </a:rPr>
              <a:t></a:t>
            </a:r>
          </a:p>
          <a:p>
            <a:r>
              <a:rPr lang="en-US" dirty="0">
                <a:sym typeface="Wingdings" pitchFamily="2" charset="2"/>
              </a:rPr>
              <a:t>The enemy of good and great is the quest for perfect</a:t>
            </a:r>
          </a:p>
          <a:p>
            <a:pPr lvl="1"/>
            <a:r>
              <a:rPr lang="en-US" dirty="0">
                <a:sym typeface="Wingdings" pitchFamily="2" charset="2"/>
              </a:rPr>
              <a:t>We want 100% of our kids at 95-97% of their potential.  We don’t want 75% of our kids at 100% of their potential and 25% hurt, sick, breaking down.</a:t>
            </a:r>
          </a:p>
          <a:p>
            <a:pPr lvl="1"/>
            <a:r>
              <a:rPr lang="en-US" dirty="0">
                <a:sym typeface="Wingdings" pitchFamily="2" charset="2"/>
              </a:rPr>
              <a:t>We want great races, not great workouts.  A great workout has the potential to destroy a season.</a:t>
            </a:r>
            <a:endParaRPr lang="en-US" dirty="0"/>
          </a:p>
        </p:txBody>
      </p:sp>
    </p:spTree>
    <p:extLst>
      <p:ext uri="{BB962C8B-B14F-4D97-AF65-F5344CB8AC3E}">
        <p14:creationId xmlns:p14="http://schemas.microsoft.com/office/powerpoint/2010/main" val="373505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4F234-00E3-5245-9F00-783F9BB20462}"/>
              </a:ext>
            </a:extLst>
          </p:cNvPr>
          <p:cNvPicPr>
            <a:picLocks noChangeAspect="1"/>
          </p:cNvPicPr>
          <p:nvPr/>
        </p:nvPicPr>
        <p:blipFill>
          <a:blip r:embed="rId2"/>
          <a:stretch>
            <a:fillRect/>
          </a:stretch>
        </p:blipFill>
        <p:spPr>
          <a:xfrm>
            <a:off x="975360" y="211015"/>
            <a:ext cx="10241280" cy="11268221"/>
          </a:xfrm>
          <a:prstGeom prst="rect">
            <a:avLst/>
          </a:prstGeom>
        </p:spPr>
      </p:pic>
    </p:spTree>
    <p:extLst>
      <p:ext uri="{BB962C8B-B14F-4D97-AF65-F5344CB8AC3E}">
        <p14:creationId xmlns:p14="http://schemas.microsoft.com/office/powerpoint/2010/main" val="396905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968B-455A-7B46-AE5D-EFC0FD67A72B}"/>
              </a:ext>
            </a:extLst>
          </p:cNvPr>
          <p:cNvSpPr>
            <a:spLocks noGrp="1"/>
          </p:cNvSpPr>
          <p:nvPr>
            <p:ph type="title"/>
          </p:nvPr>
        </p:nvSpPr>
        <p:spPr/>
        <p:txBody>
          <a:bodyPr/>
          <a:lstStyle/>
          <a:p>
            <a:pPr algn="ctr"/>
            <a:r>
              <a:rPr lang="en-US" dirty="0"/>
              <a:t>Less is more for the 200-400-800 Type</a:t>
            </a:r>
          </a:p>
        </p:txBody>
      </p:sp>
      <p:sp>
        <p:nvSpPr>
          <p:cNvPr id="3" name="Content Placeholder 2">
            <a:extLst>
              <a:ext uri="{FF2B5EF4-FFF2-40B4-BE49-F238E27FC236}">
                <a16:creationId xmlns:a16="http://schemas.microsoft.com/office/drawing/2014/main" id="{B9C7C3D2-432F-1645-9CFA-AD467A50239F}"/>
              </a:ext>
            </a:extLst>
          </p:cNvPr>
          <p:cNvSpPr>
            <a:spLocks noGrp="1"/>
          </p:cNvSpPr>
          <p:nvPr>
            <p:ph idx="1"/>
          </p:nvPr>
        </p:nvSpPr>
        <p:spPr/>
        <p:txBody>
          <a:bodyPr>
            <a:normAutofit fontScale="92500" lnSpcReduction="10000"/>
          </a:bodyPr>
          <a:lstStyle/>
          <a:p>
            <a:r>
              <a:rPr lang="en-US" dirty="0"/>
              <a:t>I was a distance runner in HS and in College.  </a:t>
            </a:r>
          </a:p>
          <a:p>
            <a:r>
              <a:rPr lang="en-US" dirty="0"/>
              <a:t>I started my career as a “distance coach.”</a:t>
            </a:r>
          </a:p>
          <a:p>
            <a:r>
              <a:rPr lang="en-US" dirty="0"/>
              <a:t>In my experience, the “distance coach” mentality is not particularly effective when coaching sprinters, long sprinters and even for some 800 runners.</a:t>
            </a:r>
          </a:p>
          <a:p>
            <a:r>
              <a:rPr lang="en-US" dirty="0"/>
              <a:t>I highly recommend the products/programs from </a:t>
            </a:r>
            <a:r>
              <a:rPr lang="en-US" b="1" i="1" u="sng" dirty="0"/>
              <a:t>Complete Track and Field</a:t>
            </a:r>
            <a:r>
              <a:rPr lang="en-US" dirty="0"/>
              <a:t>.  In particular, Latif Thomas, Ron Grigg and Mark </a:t>
            </a:r>
            <a:r>
              <a:rPr lang="en-US" dirty="0" err="1"/>
              <a:t>Mangiacotti</a:t>
            </a:r>
            <a:r>
              <a:rPr lang="en-US" dirty="0"/>
              <a:t>. (</a:t>
            </a:r>
            <a:r>
              <a:rPr lang="en-US" dirty="0" err="1"/>
              <a:t>Youtube</a:t>
            </a:r>
            <a:r>
              <a:rPr lang="en-US" dirty="0"/>
              <a:t> or go to the CTF site).</a:t>
            </a:r>
          </a:p>
          <a:p>
            <a:pPr lvl="1"/>
            <a:r>
              <a:rPr lang="en-US" dirty="0"/>
              <a:t>Much of what we do is similar to or based on their programs and insight.</a:t>
            </a:r>
          </a:p>
          <a:p>
            <a:pPr lvl="1"/>
            <a:r>
              <a:rPr lang="en-US" dirty="0"/>
              <a:t>There are others that recommend similar philosophy... But they present the information very well.</a:t>
            </a:r>
          </a:p>
          <a:p>
            <a:pPr lvl="1"/>
            <a:r>
              <a:rPr lang="en-US" dirty="0"/>
              <a:t>That is the best place to get “details” in regard to program design.</a:t>
            </a:r>
          </a:p>
        </p:txBody>
      </p:sp>
    </p:spTree>
    <p:extLst>
      <p:ext uri="{BB962C8B-B14F-4D97-AF65-F5344CB8AC3E}">
        <p14:creationId xmlns:p14="http://schemas.microsoft.com/office/powerpoint/2010/main" val="306607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4D2B-3E23-C24C-82F0-3FFB1333B1C4}"/>
              </a:ext>
            </a:extLst>
          </p:cNvPr>
          <p:cNvSpPr>
            <a:spLocks noGrp="1"/>
          </p:cNvSpPr>
          <p:nvPr>
            <p:ph type="title"/>
          </p:nvPr>
        </p:nvSpPr>
        <p:spPr/>
        <p:txBody>
          <a:bodyPr/>
          <a:lstStyle/>
          <a:p>
            <a:pPr algn="ctr"/>
            <a:r>
              <a:rPr lang="en-US" dirty="0"/>
              <a:t>Less is more for the 200-400-800 Type</a:t>
            </a:r>
          </a:p>
        </p:txBody>
      </p:sp>
      <p:sp>
        <p:nvSpPr>
          <p:cNvPr id="3" name="Content Placeholder 2">
            <a:extLst>
              <a:ext uri="{FF2B5EF4-FFF2-40B4-BE49-F238E27FC236}">
                <a16:creationId xmlns:a16="http://schemas.microsoft.com/office/drawing/2014/main" id="{7C2CF1AF-78CC-6C40-9D95-18708D8C7ED7}"/>
              </a:ext>
            </a:extLst>
          </p:cNvPr>
          <p:cNvSpPr>
            <a:spLocks noGrp="1"/>
          </p:cNvSpPr>
          <p:nvPr>
            <p:ph idx="1"/>
          </p:nvPr>
        </p:nvSpPr>
        <p:spPr/>
        <p:txBody>
          <a:bodyPr/>
          <a:lstStyle/>
          <a:p>
            <a:r>
              <a:rPr lang="en-US" dirty="0"/>
              <a:t>It can be very difficult as a distance runner/distance coach to come to grips with the fact that 8-12 x 30 meters @100% with 3-5 minutes rest, or 4-6 x 150 @90-95% w/3-5 min. rest are “Hard” workouts.  </a:t>
            </a:r>
          </a:p>
          <a:p>
            <a:r>
              <a:rPr lang="en-US" dirty="0"/>
              <a:t>High Quality, Lower Volume, More Recovery.</a:t>
            </a:r>
          </a:p>
          <a:p>
            <a:r>
              <a:rPr lang="en-US" dirty="0"/>
              <a:t>Learn and use Energy Systems when setting up workouts – Purpose.</a:t>
            </a:r>
          </a:p>
          <a:p>
            <a:r>
              <a:rPr lang="en-US" dirty="0"/>
              <a:t>Most meets don’t matter – USE them as Special Endurance Workouts</a:t>
            </a:r>
          </a:p>
          <a:p>
            <a:pPr lvl="1"/>
            <a:r>
              <a:rPr lang="en-US" dirty="0"/>
              <a:t>Combinations of 200/400’s, sometimes close together.</a:t>
            </a:r>
          </a:p>
          <a:p>
            <a:r>
              <a:rPr lang="en-US" dirty="0"/>
              <a:t>Emphasis on speed from the beginning.  </a:t>
            </a:r>
          </a:p>
          <a:p>
            <a:pPr lvl="1"/>
            <a:r>
              <a:rPr lang="en-US" dirty="0"/>
              <a:t>You can’t run a longer distance fast if you can’t run a shorter distance fast.  </a:t>
            </a:r>
          </a:p>
          <a:p>
            <a:endParaRPr lang="en-US" dirty="0"/>
          </a:p>
          <a:p>
            <a:endParaRPr lang="en-US" dirty="0"/>
          </a:p>
        </p:txBody>
      </p:sp>
    </p:spTree>
    <p:extLst>
      <p:ext uri="{BB962C8B-B14F-4D97-AF65-F5344CB8AC3E}">
        <p14:creationId xmlns:p14="http://schemas.microsoft.com/office/powerpoint/2010/main" val="232220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515-ADAE-984D-9733-C181CA037925}"/>
              </a:ext>
            </a:extLst>
          </p:cNvPr>
          <p:cNvSpPr>
            <a:spLocks noGrp="1"/>
          </p:cNvSpPr>
          <p:nvPr>
            <p:ph type="title"/>
          </p:nvPr>
        </p:nvSpPr>
        <p:spPr/>
        <p:txBody>
          <a:bodyPr/>
          <a:lstStyle/>
          <a:p>
            <a:pPr algn="ctr"/>
            <a:r>
              <a:rPr lang="en-US" dirty="0"/>
              <a:t>Less is more for the 200-400-800 Type</a:t>
            </a:r>
          </a:p>
        </p:txBody>
      </p:sp>
      <p:sp>
        <p:nvSpPr>
          <p:cNvPr id="3" name="Content Placeholder 2">
            <a:extLst>
              <a:ext uri="{FF2B5EF4-FFF2-40B4-BE49-F238E27FC236}">
                <a16:creationId xmlns:a16="http://schemas.microsoft.com/office/drawing/2014/main" id="{358F2318-F14B-0E4A-B7B9-081EBF062A37}"/>
              </a:ext>
            </a:extLst>
          </p:cNvPr>
          <p:cNvSpPr>
            <a:spLocks noGrp="1"/>
          </p:cNvSpPr>
          <p:nvPr>
            <p:ph idx="1"/>
          </p:nvPr>
        </p:nvSpPr>
        <p:spPr/>
        <p:txBody>
          <a:bodyPr>
            <a:normAutofit fontScale="92500" lnSpcReduction="10000"/>
          </a:bodyPr>
          <a:lstStyle/>
          <a:p>
            <a:r>
              <a:rPr lang="en-US" dirty="0"/>
              <a:t>I am not saying that 800 runners should never run “distance” type workouts.  In my opinion, the very best 800 runners generally tend to come from a distance background.  </a:t>
            </a:r>
          </a:p>
          <a:p>
            <a:endParaRPr lang="en-US" dirty="0"/>
          </a:p>
          <a:p>
            <a:r>
              <a:rPr lang="en-US" dirty="0"/>
              <a:t>What I am saying is there are “long sprinters” who can make very good 800 runners (V-ball, F-ball, B-ball kids).  These kids can contribute to your depth and relays. In a small school, you have to get these types of kids  to field good relays.</a:t>
            </a:r>
          </a:p>
          <a:p>
            <a:endParaRPr lang="en-US" dirty="0"/>
          </a:p>
          <a:p>
            <a:r>
              <a:rPr lang="en-US" dirty="0"/>
              <a:t>These kids can often get there in less traditional ways.</a:t>
            </a:r>
          </a:p>
          <a:p>
            <a:pPr lvl="1"/>
            <a:r>
              <a:rPr lang="en-US" dirty="0"/>
              <a:t>Long runs and volume tends to trash them….. Build on their speed and strength.</a:t>
            </a:r>
          </a:p>
        </p:txBody>
      </p:sp>
    </p:spTree>
    <p:extLst>
      <p:ext uri="{BB962C8B-B14F-4D97-AF65-F5344CB8AC3E}">
        <p14:creationId xmlns:p14="http://schemas.microsoft.com/office/powerpoint/2010/main" val="301685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TotalTime>
  <Words>1428</Words>
  <Application>Microsoft Macintosh PowerPoint</Application>
  <PresentationFormat>Widescreen</PresentationFormat>
  <Paragraphs>214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vt:lpstr>
      <vt:lpstr>Office Theme</vt:lpstr>
      <vt:lpstr>South Winneshiek Track and Field 200-400-800 Runners</vt:lpstr>
      <vt:lpstr>For a PDF Copy of the Packet I handed out, you can find it on my classroom website-  Google:  Kearney Unweaving Rainbow - I believe it is the first site to come up.  Weebly.  Go to Track &amp; Field Tab  Document is posted- 2019 NHSACA</vt:lpstr>
      <vt:lpstr>Key Thoughts</vt:lpstr>
      <vt:lpstr>General Background</vt:lpstr>
      <vt:lpstr>Some General Philosophical Positions</vt:lpstr>
      <vt:lpstr>PowerPoint Presentation</vt:lpstr>
      <vt:lpstr>Less is more for the 200-400-800 Type</vt:lpstr>
      <vt:lpstr>Less is more for the 200-400-800 Type</vt:lpstr>
      <vt:lpstr>Less is more for the 200-400-800 Type</vt:lpstr>
      <vt:lpstr>Two Roads to the Same Destination</vt:lpstr>
      <vt:lpstr>Two Roads to the Same Destination</vt:lpstr>
      <vt:lpstr>The Lesson?</vt:lpstr>
      <vt:lpstr>Training Your Team On Consistent Themes</vt:lpstr>
      <vt:lpstr>Our General Training Themes – Typical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Winneshiek Track&amp;Field 200-400-800 Runners</dc:title>
  <dc:creator>Microsoft Office User</dc:creator>
  <cp:lastModifiedBy>Microsoft Office User</cp:lastModifiedBy>
  <cp:revision>31</cp:revision>
  <dcterms:created xsi:type="dcterms:W3CDTF">2019-06-25T17:34:48Z</dcterms:created>
  <dcterms:modified xsi:type="dcterms:W3CDTF">2019-06-26T12:31:46Z</dcterms:modified>
</cp:coreProperties>
</file>