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97" r:id="rId2"/>
    <p:sldId id="300" r:id="rId3"/>
    <p:sldId id="301" r:id="rId4"/>
    <p:sldId id="263" r:id="rId5"/>
    <p:sldId id="307" r:id="rId6"/>
    <p:sldId id="317" r:id="rId7"/>
    <p:sldId id="329" r:id="rId8"/>
    <p:sldId id="309" r:id="rId9"/>
    <p:sldId id="310" r:id="rId10"/>
    <p:sldId id="330" r:id="rId11"/>
    <p:sldId id="318" r:id="rId12"/>
    <p:sldId id="319" r:id="rId13"/>
    <p:sldId id="323" r:id="rId14"/>
    <p:sldId id="320" r:id="rId15"/>
    <p:sldId id="321" r:id="rId16"/>
    <p:sldId id="322" r:id="rId17"/>
    <p:sldId id="324" r:id="rId18"/>
    <p:sldId id="325" r:id="rId19"/>
    <p:sldId id="326" r:id="rId20"/>
    <p:sldId id="327" r:id="rId21"/>
    <p:sldId id="328" r:id="rId22"/>
    <p:sldId id="30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B90000"/>
    <a:srgbClr val="6600FF"/>
    <a:srgbClr val="BF71FF"/>
    <a:srgbClr val="9B37FF"/>
    <a:srgbClr val="9CCB0D"/>
    <a:srgbClr val="A6D70E"/>
    <a:srgbClr val="8DD705"/>
    <a:srgbClr val="86CB07"/>
    <a:srgbClr val="73BF08"/>
    <a:srgbClr val="6DB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E118-157F-40EC-839F-8334167B73AB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C0E8-3B03-41EA-864C-1366957DF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Helvetica Light"/>
                <a:cs typeface="Helvetica Light"/>
              </a:rPr>
              <a:t>Scientists use scientific methods to structure their experiments and investigations.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Methods of Scientists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52939"/>
              </p:ext>
            </p:extLst>
          </p:nvPr>
        </p:nvGraphicFramePr>
        <p:xfrm>
          <a:off x="477520" y="2809198"/>
          <a:ext cx="8229600" cy="281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4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78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How is a controlled experiment performed?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FD493D-8763-4F9B-9574-FB5661A0F20E}"/>
              </a:ext>
            </a:extLst>
          </p:cNvPr>
          <p:cNvSpPr txBox="1"/>
          <p:nvPr/>
        </p:nvSpPr>
        <p:spPr>
          <a:xfrm>
            <a:off x="952500" y="1590004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Virtual Lab: The Nature of Science.</a:t>
            </a:r>
          </a:p>
        </p:txBody>
      </p:sp>
    </p:spTree>
    <p:extLst>
      <p:ext uri="{BB962C8B-B14F-4D97-AF65-F5344CB8AC3E}">
        <p14:creationId xmlns:p14="http://schemas.microsoft.com/office/powerpoint/2010/main" val="1877819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56557"/>
            <a:ext cx="8229600" cy="1610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C3300"/>
              </a:buClr>
              <a:buFont typeface="Wingdings" pitchFamily="2" charset="2"/>
              <a:buNone/>
            </a:pPr>
            <a:endParaRPr lang="en-US" sz="2400" dirty="0">
              <a:solidFill>
                <a:srgbClr val="003366"/>
              </a:solidFill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13848"/>
            <a:ext cx="8229600" cy="2896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Nature of Scientific Investigations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Investigation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An investigation involves observation and collecting data but does not include a control.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868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Nature of Scientific Investigations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 Light"/>
                <a:cs typeface="Helvetica Light"/>
              </a:rPr>
              <a:t>Analysis and conclusions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During a scientific experiment, all data are carefully recorded.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Once an experiment is complete, graphs, tables, and charts are commonly used to display data.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These data are then analyzed so that a conclusion can be drawn.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3383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Nature of Scientific Investigations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 Light"/>
                <a:cs typeface="Helvetica Light"/>
              </a:rPr>
              <a:t>Analysis and conclusions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Many times, a conclusion does not support the original hypothesis.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In such a case, the hypothesis must be reevaluated and further research must be conducted.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53837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Measurement</a:t>
            </a:r>
            <a:endParaRPr lang="en-US" sz="2200" b="1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Le </a:t>
            </a:r>
            <a:r>
              <a:rPr lang="en-US" sz="1800" dirty="0" err="1">
                <a:solidFill>
                  <a:srgbClr val="C00000"/>
                </a:solidFill>
                <a:latin typeface="Helvetica Light"/>
                <a:cs typeface="Helvetica Light"/>
              </a:rPr>
              <a:t>Système</a:t>
            </a: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 International </a:t>
            </a:r>
            <a:r>
              <a:rPr lang="en-US" sz="1800" dirty="0" err="1">
                <a:solidFill>
                  <a:srgbClr val="C00000"/>
                </a:solidFill>
                <a:latin typeface="Helvetica Light"/>
                <a:cs typeface="Helvetica Light"/>
              </a:rPr>
              <a:t>d’Unités</a:t>
            </a:r>
            <a:r>
              <a:rPr lang="en-US" sz="1800" dirty="0">
                <a:latin typeface="Helvetica Light"/>
                <a:cs typeface="Helvetica Light"/>
              </a:rPr>
              <a:t> (SI) is a modern version of the metric system based on a decimal system.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2200" b="1" dirty="0">
              <a:latin typeface="Helvetica Light"/>
              <a:cs typeface="Helvetica Light"/>
            </a:endParaRPr>
          </a:p>
          <a:p>
            <a:pPr marL="0" indent="0">
              <a:spcAft>
                <a:spcPts val="600"/>
              </a:spcAft>
              <a:buClr>
                <a:schemeClr val="tx1"/>
              </a:buClr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95981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133338"/>
            <a:ext cx="8143876" cy="4350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Measurement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Length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"/>
                <a:cs typeface="Helvetica"/>
              </a:rPr>
              <a:t>The SI unit for length is the meter (m).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000" dirty="0">
              <a:latin typeface="Helvetica"/>
              <a:cs typeface="Helvetica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Mass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"/>
                <a:cs typeface="Helvetica"/>
              </a:rPr>
              <a:t>The amount of matter in an object is called mass.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"/>
                <a:cs typeface="Helvetica"/>
              </a:rPr>
              <a:t>The SI unit of mass is the kilogram (kg).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45245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133338"/>
            <a:ext cx="7686675" cy="4350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Measurement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Weight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Weight is a measure of the gravitational force on an object.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SI unit for force is the newton (N).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394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133338"/>
            <a:ext cx="7686675" cy="4350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Measurement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Area and volume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Area is the amount of surface included within a set of boundaries.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SI unit for area is square meters (m</a:t>
            </a:r>
            <a:r>
              <a:rPr lang="en-US" sz="1800" baseline="30000" dirty="0">
                <a:latin typeface="Helvetica Light"/>
                <a:cs typeface="Helvetica Light"/>
              </a:rPr>
              <a:t>2</a:t>
            </a:r>
            <a:r>
              <a:rPr lang="en-US" sz="1800" dirty="0">
                <a:latin typeface="Helvetica Light"/>
                <a:cs typeface="Helvetica Light"/>
              </a:rPr>
              <a:t>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Volume is the amount of space occupied by an object.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SI unit for volume is cubic meters (m</a:t>
            </a:r>
            <a:r>
              <a:rPr lang="en-US" sz="1800" baseline="30000" dirty="0">
                <a:latin typeface="Helvetica Light"/>
                <a:cs typeface="Helvetica Light"/>
              </a:rPr>
              <a:t>3</a:t>
            </a:r>
            <a:r>
              <a:rPr lang="en-US" sz="1800" dirty="0">
                <a:latin typeface="Helvetica Light"/>
                <a:cs typeface="Helvetica Light"/>
              </a:rPr>
              <a:t>).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48166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133338"/>
            <a:ext cx="7686675" cy="4350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Measurement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Density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Density is the measure of the amount of matter that occupies a given space.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SI units for density are expressed in grams per cubic centimeter (g/cm</a:t>
            </a:r>
            <a:r>
              <a:rPr lang="en-US" sz="1800" baseline="30000" dirty="0">
                <a:latin typeface="Helvetica Light"/>
                <a:cs typeface="Helvetica Light"/>
              </a:rPr>
              <a:t>3</a:t>
            </a:r>
            <a:r>
              <a:rPr lang="en-US" sz="1800" dirty="0">
                <a:latin typeface="Helvetica Light"/>
                <a:cs typeface="Helvetica Light"/>
              </a:rPr>
              <a:t>), grams per milliliter (g/mL), and kilograms per cubic meter (kg/m</a:t>
            </a:r>
            <a:r>
              <a:rPr lang="en-US" sz="1800" baseline="30000" dirty="0">
                <a:latin typeface="Helvetica Light"/>
                <a:cs typeface="Helvetica Light"/>
              </a:rPr>
              <a:t>3</a:t>
            </a:r>
            <a:r>
              <a:rPr lang="en-US" sz="1800" dirty="0">
                <a:latin typeface="Helvetica Light"/>
                <a:cs typeface="Helvetica Ligh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15888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133338"/>
            <a:ext cx="7686675" cy="4350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Measurement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Time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Time is the interval between two events.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SI unit for time is the second (s).</a:t>
            </a:r>
          </a:p>
        </p:txBody>
      </p:sp>
    </p:spTree>
    <p:extLst>
      <p:ext uri="{BB962C8B-B14F-4D97-AF65-F5344CB8AC3E}">
        <p14:creationId xmlns:p14="http://schemas.microsoft.com/office/powerpoint/2010/main" val="124749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620503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independent and dependent variables?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does experimentation and investigation differ?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the differences between mass and weight?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scientific notation and how is it used?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</p:spTree>
    <p:extLst>
      <p:ext uri="{BB962C8B-B14F-4D97-AF65-F5344CB8AC3E}">
        <p14:creationId xmlns:p14="http://schemas.microsoft.com/office/powerpoint/2010/main" val="187663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133338"/>
            <a:ext cx="7686675" cy="4350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Measurement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Temperature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Temperature is a measure of the average kinetic energy of the particles that make up a material.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SI unit for temperature is the kelvin (K).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Absolute zero is the coldest possible temperature.</a:t>
            </a:r>
          </a:p>
        </p:txBody>
      </p:sp>
    </p:spTree>
    <p:extLst>
      <p:ext uri="{BB962C8B-B14F-4D97-AF65-F5344CB8AC3E}">
        <p14:creationId xmlns:p14="http://schemas.microsoft.com/office/powerpoint/2010/main" val="2165293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199" y="1133338"/>
            <a:ext cx="7686675" cy="4350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Scientific Notation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In </a:t>
            </a: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scientific notation</a:t>
            </a:r>
            <a:r>
              <a:rPr lang="en-US" sz="1800" dirty="0">
                <a:latin typeface="Helvetica Light"/>
                <a:cs typeface="Helvetica Light"/>
              </a:rPr>
              <a:t>, a number is expressed as a value between 1 and 10 multiplied by a power of 10.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latin typeface="Helvetica Light"/>
                <a:cs typeface="Helvetica Light"/>
              </a:rPr>
              <a:t>Examples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number of grains of sand on Earth is approximately </a:t>
            </a:r>
            <a:r>
              <a:rPr lang="en-US" sz="1800" b="1" dirty="0">
                <a:latin typeface="Helvetica Light"/>
                <a:cs typeface="Helvetica Light"/>
              </a:rPr>
              <a:t>4,000,000,000,000,000,000,000</a:t>
            </a:r>
            <a:r>
              <a:rPr lang="en-US" sz="1800" dirty="0">
                <a:latin typeface="Helvetica Light"/>
                <a:cs typeface="Helvetica Light"/>
              </a:rPr>
              <a:t> and would be written as </a:t>
            </a:r>
            <a:r>
              <a:rPr lang="en-US" sz="1800" b="1" dirty="0">
                <a:latin typeface="Helvetica Light"/>
                <a:cs typeface="Helvetica Light"/>
              </a:rPr>
              <a:t>4 × 10</a:t>
            </a:r>
            <a:r>
              <a:rPr lang="en-US" sz="1800" b="1" baseline="30000" dirty="0">
                <a:latin typeface="Helvetica Light"/>
                <a:cs typeface="Helvetica Light"/>
              </a:rPr>
              <a:t>21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mass of Earth at </a:t>
            </a:r>
            <a:r>
              <a:rPr lang="en-US" sz="1800" b="1" dirty="0">
                <a:latin typeface="Helvetica Light"/>
                <a:cs typeface="Helvetica Light"/>
              </a:rPr>
              <a:t>5,973,600,000,000,000,000,000,000</a:t>
            </a:r>
            <a:r>
              <a:rPr lang="en-US" sz="1800" dirty="0">
                <a:latin typeface="Helvetica Light"/>
                <a:cs typeface="Helvetica Light"/>
              </a:rPr>
              <a:t> kg would be written as </a:t>
            </a:r>
            <a:r>
              <a:rPr lang="en-US" sz="1800" b="1" dirty="0">
                <a:latin typeface="Helvetica Light"/>
                <a:cs typeface="Helvetica Light"/>
              </a:rPr>
              <a:t>5.9736 × 10</a:t>
            </a:r>
            <a:r>
              <a:rPr lang="en-US" sz="1800" b="1" baseline="30000" dirty="0">
                <a:latin typeface="Helvetica Light"/>
                <a:cs typeface="Helvetica Light"/>
              </a:rPr>
              <a:t>24</a:t>
            </a:r>
            <a:r>
              <a:rPr lang="en-US" sz="1800" b="1" dirty="0">
                <a:latin typeface="Helvetica Light"/>
                <a:cs typeface="Helvetica Light"/>
              </a:rPr>
              <a:t> kg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24436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011028"/>
            <a:ext cx="8229600" cy="3370472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6600FF"/>
                </a:solidFill>
                <a:latin typeface="Helvetica"/>
                <a:cs typeface="Helvetica"/>
              </a:rPr>
              <a:t>Review</a:t>
            </a:r>
            <a:endParaRPr lang="en-US" sz="2800" b="1" dirty="0">
              <a:solidFill>
                <a:srgbClr val="6600FF"/>
              </a:solidFill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independent and dependent variables?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does experimentation and investigation differ?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the differences between mass and weight?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scientific notation and how is it used?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282570"/>
            <a:ext cx="2735533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scientific methods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hypothesis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independent variable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dependent variable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40371" y="4282570"/>
            <a:ext cx="4255804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>
                <a:latin typeface="Helvetica Light"/>
                <a:cs typeface="Helvetica Light"/>
              </a:rPr>
              <a:t>control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latin typeface="Helvetica Light"/>
                <a:cs typeface="Helvetica Light"/>
              </a:rPr>
              <a:t>Le Système International d’Unités (SI)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scientific</a:t>
            </a:r>
            <a:r>
              <a:rPr lang="fr-FR" dirty="0">
                <a:latin typeface="Helvetica Light"/>
                <a:cs typeface="Helvetica Light"/>
              </a:rPr>
              <a:t> notation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8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81827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experiment</a:t>
            </a: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0" y="1281827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scientific methods</a:t>
            </a:r>
          </a:p>
          <a:p>
            <a:r>
              <a:rPr lang="en-US" sz="1800" dirty="0">
                <a:latin typeface="Helvetica Light"/>
                <a:cs typeface="Helvetica Light"/>
              </a:rPr>
              <a:t>hypothesis</a:t>
            </a:r>
          </a:p>
          <a:p>
            <a:r>
              <a:rPr lang="en-US" sz="1800" dirty="0">
                <a:latin typeface="Helvetica Light"/>
                <a:cs typeface="Helvetica Light"/>
              </a:rPr>
              <a:t>independent variable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dependent variable</a:t>
            </a:r>
          </a:p>
          <a:p>
            <a:r>
              <a:rPr lang="fr-FR" sz="1800" dirty="0">
                <a:latin typeface="Helvetica Light"/>
                <a:cs typeface="Helvetica Light"/>
              </a:rPr>
              <a:t>control</a:t>
            </a:r>
          </a:p>
          <a:p>
            <a:r>
              <a:rPr lang="fr-FR" sz="1800" dirty="0">
                <a:latin typeface="Helvetica Light"/>
                <a:cs typeface="Helvetica Light"/>
              </a:rPr>
              <a:t>Le Système International d’Unités (SI)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scientific</a:t>
            </a:r>
            <a:r>
              <a:rPr lang="fr-FR" sz="1800" dirty="0">
                <a:latin typeface="Helvetica Light"/>
                <a:cs typeface="Helvetica Light"/>
              </a:rPr>
              <a:t> notation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1047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</p:spTree>
    <p:extLst>
      <p:ext uri="{BB962C8B-B14F-4D97-AF65-F5344CB8AC3E}">
        <p14:creationId xmlns:p14="http://schemas.microsoft.com/office/powerpoint/2010/main" val="56901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199" y="1133345"/>
            <a:ext cx="7807911" cy="251473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Nature of Scientific Investigations</a:t>
            </a:r>
          </a:p>
          <a:p>
            <a:pPr>
              <a:spcAft>
                <a:spcPts val="300"/>
              </a:spcAft>
            </a:pPr>
            <a:r>
              <a:rPr lang="en-US" sz="1800" dirty="0">
                <a:latin typeface="Helvetica Light"/>
                <a:cs typeface="Helvetica Light"/>
              </a:rPr>
              <a:t>Scientists use similar methods to gather data and communicate information. </a:t>
            </a:r>
          </a:p>
          <a:p>
            <a:pPr>
              <a:spcAft>
                <a:spcPts val="3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Scientific methods</a:t>
            </a:r>
            <a:r>
              <a:rPr lang="en-US" sz="1800" dirty="0">
                <a:latin typeface="Helvetica Light"/>
                <a:cs typeface="Helvetica Light"/>
              </a:rPr>
              <a:t> are a series of problem-solving procedures that helps scientists conduct experiments.</a:t>
            </a:r>
          </a:p>
          <a:p>
            <a:pPr>
              <a:spcAft>
                <a:spcPts val="3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hypothesis</a:t>
            </a:r>
            <a:r>
              <a:rPr lang="en-US" sz="1800" dirty="0">
                <a:latin typeface="Helvetica Light"/>
                <a:cs typeface="Helvetica Light"/>
              </a:rPr>
              <a:t> is a testable explanation of a situation that can be supported or disproved by careful procedures.</a:t>
            </a:r>
          </a:p>
          <a:p>
            <a:pPr>
              <a:spcAft>
                <a:spcPts val="300"/>
              </a:spcAft>
              <a:buClr>
                <a:schemeClr val="tx1"/>
              </a:buClr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Visualizing Scientific Methods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800" dirty="0">
                <a:latin typeface="Helvetica Light"/>
                <a:cs typeface="Helvetica Light"/>
              </a:rPr>
              <a:t>Scientific methods are used by scientists to help organize and plan their experiments and investigations. 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Visualizing Scientific Methods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E698941-8B44-49CD-8E0C-93ED0EF2447F}"/>
              </a:ext>
            </a:extLst>
          </p:cNvPr>
          <p:cNvSpPr txBox="1"/>
          <p:nvPr/>
        </p:nvSpPr>
        <p:spPr>
          <a:xfrm>
            <a:off x="952500" y="1590004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Animation: Visualizing Scientific Methods.</a:t>
            </a:r>
          </a:p>
        </p:txBody>
      </p:sp>
    </p:spTree>
    <p:extLst>
      <p:ext uri="{BB962C8B-B14F-4D97-AF65-F5344CB8AC3E}">
        <p14:creationId xmlns:p14="http://schemas.microsoft.com/office/powerpoint/2010/main" val="330780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Scientific Methods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EEE37C-57E3-4F41-942E-4719A0618FB6}"/>
              </a:ext>
            </a:extLst>
          </p:cNvPr>
          <p:cNvSpPr txBox="1"/>
          <p:nvPr/>
        </p:nvSpPr>
        <p:spPr>
          <a:xfrm>
            <a:off x="952500" y="1590004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BrainPOP: Scientific Methods.</a:t>
            </a:r>
          </a:p>
        </p:txBody>
      </p:sp>
    </p:spTree>
    <p:extLst>
      <p:ext uri="{BB962C8B-B14F-4D97-AF65-F5344CB8AC3E}">
        <p14:creationId xmlns:p14="http://schemas.microsoft.com/office/powerpoint/2010/main" val="256604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Nature of Scientific Investigations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 Light"/>
                <a:cs typeface="Helvetica Light"/>
              </a:rPr>
              <a:t>Experimentation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An experiment is classified as an organized procedure that involves making observations and measurements to test a hypothesis.	</a:t>
            </a:r>
          </a:p>
        </p:txBody>
      </p:sp>
    </p:spTree>
    <p:extLst>
      <p:ext uri="{BB962C8B-B14F-4D97-AF65-F5344CB8AC3E}">
        <p14:creationId xmlns:p14="http://schemas.microsoft.com/office/powerpoint/2010/main" val="2984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56557"/>
            <a:ext cx="8229600" cy="1610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C3300"/>
              </a:buClr>
              <a:buFont typeface="Wingdings" pitchFamily="2" charset="2"/>
              <a:buNone/>
            </a:pPr>
            <a:endParaRPr lang="en-US" sz="2400" dirty="0">
              <a:solidFill>
                <a:srgbClr val="003366"/>
              </a:solidFill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113848"/>
            <a:ext cx="8229600" cy="2896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Nature of Scientific Investigations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Helvetica Light"/>
                <a:cs typeface="Helvetica Light"/>
              </a:rPr>
              <a:t>The </a:t>
            </a: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independent variable</a:t>
            </a:r>
            <a:r>
              <a:rPr lang="en-US" sz="1800" dirty="0">
                <a:latin typeface="Helvetica Light"/>
                <a:cs typeface="Helvetica Light"/>
              </a:rPr>
              <a:t> in an experiment is the factor that is changed by the experimenter.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dependent variable</a:t>
            </a:r>
            <a:r>
              <a:rPr lang="en-US" sz="1800" dirty="0">
                <a:latin typeface="Helvetica Light"/>
                <a:cs typeface="Helvetica Light"/>
              </a:rPr>
              <a:t> is a factor that is affected by changes in the independent variable.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control</a:t>
            </a:r>
            <a:r>
              <a:rPr lang="en-US" sz="1800" dirty="0">
                <a:latin typeface="Helvetica Light"/>
                <a:cs typeface="Helvetica Light"/>
              </a:rPr>
              <a:t> is used in an experiment to show that the results of an experiment are a result of the condition being tested.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Methods of Scientists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8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913</Words>
  <Application>Microsoft Macintosh PowerPoint</Application>
  <PresentationFormat>On-screen Show (4:3)</PresentationFormat>
  <Paragraphs>161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Helvetica</vt:lpstr>
      <vt:lpstr>Helvetica Light</vt:lpstr>
      <vt:lpstr>Wingdings</vt:lpstr>
      <vt:lpstr>Office Theme</vt:lpstr>
      <vt:lpstr>Section 2:  Methods of Scientists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Microsoft Office User</cp:lastModifiedBy>
  <cp:revision>135</cp:revision>
  <cp:lastPrinted>2013-07-12T13:26:11Z</cp:lastPrinted>
  <dcterms:created xsi:type="dcterms:W3CDTF">2013-07-09T14:24:31Z</dcterms:created>
  <dcterms:modified xsi:type="dcterms:W3CDTF">2020-08-20T18:35:39Z</dcterms:modified>
</cp:coreProperties>
</file>