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6600FF"/>
    <a:srgbClr val="BE71FF"/>
    <a:srgbClr val="9CCB0D"/>
    <a:srgbClr val="A6D70E"/>
    <a:srgbClr val="8DD705"/>
    <a:srgbClr val="86CB07"/>
    <a:srgbClr val="73BF08"/>
    <a:srgbClr val="6DB30A"/>
    <a:srgbClr val="B90000"/>
    <a:srgbClr val="B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9"/>
  </p:normalViewPr>
  <p:slideViewPr>
    <p:cSldViewPr snapToGrid="0" snapToObjects="1">
      <p:cViewPr varScale="1">
        <p:scale>
          <a:sx n="108" d="100"/>
          <a:sy n="108" d="100"/>
        </p:scale>
        <p:origin x="17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862" y="1083192"/>
            <a:ext cx="8238938" cy="868271"/>
          </a:xfrm>
        </p:spPr>
        <p:txBody>
          <a:bodyPr lIns="0" tIns="0" bIns="0" anchor="t" anchorCtr="0">
            <a:noAutofit/>
          </a:bodyPr>
          <a:lstStyle/>
          <a:p>
            <a:pPr algn="l"/>
            <a:r>
              <a:rPr lang="en-US" sz="4800" b="1" dirty="0">
                <a:solidFill>
                  <a:srgbClr val="6600FF"/>
                </a:solidFill>
                <a:uFill>
                  <a:solidFill>
                    <a:schemeClr val="bg1">
                      <a:lumMod val="75000"/>
                    </a:schemeClr>
                  </a:solidFill>
                </a:uFill>
                <a:latin typeface="Helvetica"/>
                <a:cs typeface="Helvetica"/>
              </a:rPr>
              <a:t>Mapping Our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862" y="2300671"/>
            <a:ext cx="8238937" cy="3513666"/>
          </a:xfrm>
        </p:spPr>
        <p:txBody>
          <a:bodyPr lIns="0" tIns="0" rIns="0" bIns="0">
            <a:normAutofit/>
          </a:bodyPr>
          <a:lstStyle/>
          <a:p>
            <a:pPr algn="l"/>
            <a:r>
              <a:rPr lang="en-US" sz="2800" b="1" dirty="0">
                <a:latin typeface="Helvetica"/>
                <a:cs typeface="Helvetica"/>
              </a:rPr>
              <a:t>Section 1:  </a:t>
            </a:r>
            <a:r>
              <a:rPr lang="en-US" sz="2800" dirty="0">
                <a:solidFill>
                  <a:schemeClr val="tx1"/>
                </a:solidFill>
                <a:latin typeface="Helvetica"/>
                <a:cs typeface="Helvetica"/>
              </a:rPr>
              <a:t>Latitude and Longitude</a:t>
            </a:r>
          </a:p>
          <a:p>
            <a:pPr algn="l"/>
            <a:r>
              <a:rPr lang="en-US" sz="2800" b="1" dirty="0">
                <a:latin typeface="Helvetica"/>
                <a:cs typeface="Helvetica"/>
              </a:rPr>
              <a:t>Section 2:  </a:t>
            </a:r>
            <a:r>
              <a:rPr lang="en-US" sz="2800" dirty="0">
                <a:solidFill>
                  <a:srgbClr val="000000"/>
                </a:solidFill>
                <a:latin typeface="Helvetica"/>
                <a:cs typeface="Helvetica"/>
              </a:rPr>
              <a:t>Types of Maps</a:t>
            </a:r>
          </a:p>
          <a:p>
            <a:pPr algn="l"/>
            <a:r>
              <a:rPr lang="en-US" sz="2800" b="1" dirty="0">
                <a:latin typeface="Helvetica"/>
                <a:cs typeface="Helvetica"/>
              </a:rPr>
              <a:t>Section 3:  </a:t>
            </a:r>
            <a:r>
              <a:rPr lang="en-US" sz="2800" dirty="0">
                <a:solidFill>
                  <a:srgbClr val="000000"/>
                </a:solidFill>
                <a:latin typeface="Helvetica"/>
                <a:cs typeface="Helvetica"/>
              </a:rPr>
              <a:t>Remote Sensing</a:t>
            </a:r>
          </a:p>
        </p:txBody>
      </p:sp>
      <p:pic>
        <p:nvPicPr>
          <p:cNvPr id="4" name="Picture 3" descr="MHE-red-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62" y="5833533"/>
            <a:ext cx="550334" cy="550334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9255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516443"/>
            <a:ext cx="8229600" cy="4917820"/>
          </a:xfrm>
        </p:spPr>
        <p:txBody>
          <a:bodyPr lIns="0" tIns="0"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Helvetica Light"/>
                <a:cs typeface="Helvetica Light"/>
              </a:rPr>
              <a:t>Earth scientists use mapping technologies to investigate and describe the world.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" y="1121219"/>
            <a:ext cx="1560576" cy="31089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951557"/>
              </p:ext>
            </p:extLst>
          </p:nvPr>
        </p:nvGraphicFramePr>
        <p:xfrm>
          <a:off x="457199" y="2189018"/>
          <a:ext cx="8229600" cy="3833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036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K</a:t>
                      </a:r>
                    </a:p>
                    <a:p>
                      <a:pPr algn="ctr"/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Know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W</a:t>
                      </a:r>
                    </a:p>
                    <a:p>
                      <a:pPr algn="ctr"/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Want to Find Out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</a:t>
                      </a:r>
                    </a:p>
                    <a:p>
                      <a:pPr algn="ctr"/>
                      <a:r>
                        <a:rPr lang="en-US" sz="1200" b="0" i="1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Learned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27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816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3283"/>
            <a:ext cx="8229600" cy="4173157"/>
          </a:xfrm>
        </p:spPr>
        <p:txBody>
          <a:bodyPr lIns="0" tIns="0">
            <a:normAutofit/>
          </a:bodyPr>
          <a:lstStyle/>
          <a:p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1: </a:t>
            </a:r>
            <a:r>
              <a:rPr lang="en-US" sz="2400" dirty="0">
                <a:latin typeface="Helvetica Light"/>
                <a:cs typeface="Helvetica Light"/>
              </a:rPr>
              <a:t>Lines of latitude and longitude are used to locate places on Earth.</a:t>
            </a:r>
          </a:p>
          <a:p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2: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2400" dirty="0">
                <a:latin typeface="Helvetica Light"/>
              </a:rPr>
              <a:t>Maps are flat projections that come in many different forms.</a:t>
            </a:r>
          </a:p>
          <a:p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3: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2400" dirty="0">
                <a:latin typeface="Helvetica Light"/>
              </a:rPr>
              <a:t>New technologies have changed the appearance and use of maps.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" y="1238059"/>
            <a:ext cx="1962912" cy="310896"/>
          </a:xfrm>
          <a:prstGeom prst="rect">
            <a:avLst/>
          </a:prstGeom>
        </p:spPr>
      </p:pic>
      <p:pic>
        <p:nvPicPr>
          <p:cNvPr id="6" name="Picture 5" descr="MHE-red-rgb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62" y="5833533"/>
            <a:ext cx="550334" cy="5503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0756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>
                <a:solidFill>
                  <a:srgbClr val="6600FF"/>
                </a:solidFill>
                <a:latin typeface="Helvetica"/>
                <a:cs typeface="Helvetica"/>
              </a:rPr>
              <a:t>Essential Questions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What is the difference between latitude and longitude?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Why is it important to give a city’s complete coordinates when describing its location?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Why are there different time zones from one geographic area to the next?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What are the different types of maps?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Why are different maps used for different purposes?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How are gradients on a topographic map calculated?</a:t>
            </a:r>
          </a:p>
          <a:p>
            <a:pPr marL="0" indent="0">
              <a:spcAft>
                <a:spcPts val="1200"/>
              </a:spcAft>
              <a:buNone/>
            </a:pPr>
            <a:endParaRPr lang="en-US" sz="2000" dirty="0">
              <a:latin typeface="Helvetica Light"/>
              <a:cs typeface="Helvetica Light"/>
            </a:endParaRPr>
          </a:p>
          <a:p>
            <a:pPr>
              <a:spcAft>
                <a:spcPts val="12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12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Mapping Our World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1355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125328"/>
            <a:ext cx="8229600" cy="468557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000"/>
              </a:spcAft>
              <a:buNone/>
            </a:pPr>
            <a:r>
              <a:rPr lang="en-US" sz="2800" b="1" dirty="0">
                <a:solidFill>
                  <a:srgbClr val="6600FF"/>
                </a:solidFill>
                <a:latin typeface="Helvetica"/>
                <a:cs typeface="Helvetica"/>
              </a:rPr>
              <a:t>Essential Questions </a:t>
            </a:r>
            <a:r>
              <a:rPr lang="en-US" sz="2400" b="1" i="1" dirty="0">
                <a:solidFill>
                  <a:srgbClr val="6600FF"/>
                </a:solidFill>
                <a:latin typeface="Helvetica"/>
                <a:cs typeface="Helvetica"/>
              </a:rPr>
              <a:t>continued</a:t>
            </a:r>
            <a:endParaRPr lang="en-US" sz="2400" b="1" dirty="0">
              <a:solidFill>
                <a:srgbClr val="6600FF"/>
              </a:solidFill>
              <a:latin typeface="Helvetica"/>
              <a:cs typeface="Helvetica"/>
            </a:endParaRP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What are some of the different types of remote sensing?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How are satellites and sonar used to map Earth’s surface and its oceans?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What is the Global Positioning System and how does it work?</a:t>
            </a: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2000" dirty="0">
              <a:latin typeface="Helvetica Light"/>
              <a:cs typeface="Helvetica Light"/>
            </a:endParaRPr>
          </a:p>
          <a:p>
            <a:pPr>
              <a:spcAft>
                <a:spcPts val="12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12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Mapping Our World</a:t>
            </a:r>
          </a:p>
        </p:txBody>
      </p:sp>
    </p:spTree>
    <p:extLst>
      <p:ext uri="{BB962C8B-B14F-4D97-AF65-F5344CB8AC3E}">
        <p14:creationId xmlns:p14="http://schemas.microsoft.com/office/powerpoint/2010/main" val="2111370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98935" y="1207091"/>
            <a:ext cx="4067228" cy="5290253"/>
          </a:xfrm>
        </p:spPr>
        <p:txBody>
          <a:bodyPr lIns="0" tIns="0" numCol="1">
            <a:normAutofit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>
                <a:latin typeface="Helvetica"/>
                <a:cs typeface="Helvetica"/>
              </a:rPr>
              <a:t>Review</a:t>
            </a:r>
          </a:p>
          <a:p>
            <a:r>
              <a:rPr lang="en-US" sz="1800" dirty="0">
                <a:latin typeface="Helvetica Light"/>
                <a:cs typeface="Helvetica Light"/>
              </a:rPr>
              <a:t>time zone</a:t>
            </a:r>
          </a:p>
          <a:p>
            <a:r>
              <a:rPr lang="en-US" sz="1800" dirty="0">
                <a:latin typeface="Helvetica Light"/>
                <a:cs typeface="Helvetica Light"/>
              </a:rPr>
              <a:t>parallel</a:t>
            </a:r>
          </a:p>
          <a:p>
            <a:r>
              <a:rPr lang="en-US" sz="1800" dirty="0">
                <a:latin typeface="Helvetica Light"/>
                <a:cs typeface="Helvetica Light"/>
              </a:rPr>
              <a:t>satellite</a:t>
            </a:r>
          </a:p>
          <a:p>
            <a:pPr marL="0" indent="0">
              <a:buNone/>
            </a:pPr>
            <a:endParaRPr lang="en-US" sz="2200" b="1" dirty="0">
              <a:latin typeface="Helvetica" pitchFamily="34" charset="0"/>
              <a:cs typeface="Helvetica" pitchFamily="34" charset="0"/>
            </a:endParaRPr>
          </a:p>
          <a:p>
            <a:pPr marL="0" indent="0">
              <a:buNone/>
            </a:pPr>
            <a:r>
              <a:rPr lang="en-US" sz="2200" b="1" dirty="0">
                <a:latin typeface="Helvetica" pitchFamily="34" charset="0"/>
                <a:cs typeface="Helvetica" pitchFamily="34" charset="0"/>
              </a:rPr>
              <a:t>New</a:t>
            </a:r>
          </a:p>
          <a:p>
            <a:r>
              <a:rPr lang="en-US" sz="1800" dirty="0">
                <a:latin typeface="Helvetica Light"/>
                <a:cs typeface="Helvetica Light"/>
              </a:rPr>
              <a:t>cartography</a:t>
            </a:r>
          </a:p>
          <a:p>
            <a:r>
              <a:rPr lang="en-US" sz="1800" dirty="0">
                <a:latin typeface="Helvetica Light"/>
                <a:cs typeface="Helvetica Light"/>
              </a:rPr>
              <a:t>equator</a:t>
            </a:r>
          </a:p>
          <a:p>
            <a:r>
              <a:rPr lang="en-US" sz="1800" dirty="0">
                <a:latin typeface="Helvetica Light"/>
                <a:cs typeface="Helvetica Light"/>
              </a:rPr>
              <a:t>latitude</a:t>
            </a:r>
          </a:p>
          <a:p>
            <a:r>
              <a:rPr lang="en-US" sz="1800" dirty="0">
                <a:latin typeface="Helvetica Light"/>
                <a:cs typeface="Helvetica Light"/>
              </a:rPr>
              <a:t>longitude</a:t>
            </a:r>
          </a:p>
          <a:p>
            <a:r>
              <a:rPr lang="en-US" sz="1800" dirty="0">
                <a:latin typeface="Helvetica Light"/>
                <a:cs typeface="Helvetica Light"/>
              </a:rPr>
              <a:t>prime meridian</a:t>
            </a:r>
          </a:p>
          <a:p>
            <a:r>
              <a:rPr lang="en-US" sz="1800" dirty="0">
                <a:latin typeface="Helvetica Light"/>
                <a:cs typeface="Helvetica Light"/>
              </a:rPr>
              <a:t>International Date Line</a:t>
            </a:r>
          </a:p>
          <a:p>
            <a:r>
              <a:rPr lang="en-US" sz="1800" dirty="0">
                <a:latin typeface="Helvetica Light"/>
                <a:cs typeface="Helvetica Light"/>
              </a:rPr>
              <a:t>Mercator projection</a:t>
            </a:r>
          </a:p>
          <a:p>
            <a:r>
              <a:rPr lang="en-US" sz="1800" dirty="0">
                <a:latin typeface="Helvetica Light"/>
                <a:cs typeface="Helvetica Light"/>
              </a:rPr>
              <a:t>conic projection</a:t>
            </a:r>
          </a:p>
          <a:p>
            <a:r>
              <a:rPr lang="en-US" sz="1800" dirty="0">
                <a:latin typeface="Helvetica Light"/>
                <a:cs typeface="Helvetica Light"/>
              </a:rPr>
              <a:t>gnomonic projection</a:t>
            </a:r>
          </a:p>
          <a:p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66575" y="1174578"/>
            <a:ext cx="4090644" cy="528178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528"/>
              </a:spcBef>
              <a:spcAft>
                <a:spcPts val="300"/>
              </a:spcAft>
              <a:buNone/>
            </a:pPr>
            <a:r>
              <a:rPr lang="en-US" sz="2200" b="1" dirty="0">
                <a:latin typeface="Helvetica" pitchFamily="34" charset="0"/>
                <a:cs typeface="Helvetica" pitchFamily="34" charset="0"/>
              </a:rPr>
              <a:t>New</a:t>
            </a:r>
            <a:r>
              <a:rPr lang="en-US" sz="1800" b="1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US" sz="1800" b="1" i="1" dirty="0">
                <a:latin typeface="Helvetica" pitchFamily="34" charset="0"/>
                <a:cs typeface="Helvetica" pitchFamily="34" charset="0"/>
              </a:rPr>
              <a:t>continued</a:t>
            </a:r>
            <a:endParaRPr lang="en-US" sz="1800" i="1" dirty="0">
              <a:latin typeface="Helvetica Light"/>
              <a:cs typeface="Helvetica Light"/>
            </a:endParaRPr>
          </a:p>
          <a:p>
            <a:pPr>
              <a:lnSpc>
                <a:spcPct val="90000"/>
              </a:lnSpc>
              <a:spcBef>
                <a:spcPts val="432"/>
              </a:spcBef>
            </a:pPr>
            <a:r>
              <a:rPr lang="en-US" sz="1800" dirty="0">
                <a:latin typeface="Helvetica Light"/>
                <a:cs typeface="Helvetica Light"/>
              </a:rPr>
              <a:t>topographic map</a:t>
            </a:r>
          </a:p>
          <a:p>
            <a:pPr>
              <a:lnSpc>
                <a:spcPct val="90000"/>
              </a:lnSpc>
              <a:spcBef>
                <a:spcPts val="432"/>
              </a:spcBef>
            </a:pPr>
            <a:r>
              <a:rPr lang="en-US" sz="1800" dirty="0">
                <a:latin typeface="Helvetica Light"/>
                <a:cs typeface="Helvetica Light"/>
              </a:rPr>
              <a:t>contour line</a:t>
            </a:r>
          </a:p>
          <a:p>
            <a:pPr>
              <a:lnSpc>
                <a:spcPct val="90000"/>
              </a:lnSpc>
              <a:spcBef>
                <a:spcPts val="432"/>
              </a:spcBef>
            </a:pPr>
            <a:r>
              <a:rPr lang="en-US" sz="1800" dirty="0">
                <a:latin typeface="Helvetica Light"/>
                <a:cs typeface="Helvetica Light"/>
              </a:rPr>
              <a:t>contour interval</a:t>
            </a:r>
          </a:p>
          <a:p>
            <a:pPr>
              <a:lnSpc>
                <a:spcPct val="90000"/>
              </a:lnSpc>
              <a:spcBef>
                <a:spcPts val="432"/>
              </a:spcBef>
            </a:pPr>
            <a:r>
              <a:rPr lang="en-US" sz="1800" dirty="0">
                <a:latin typeface="Helvetica Light"/>
                <a:cs typeface="Helvetica Light"/>
              </a:rPr>
              <a:t>geologic map</a:t>
            </a:r>
          </a:p>
          <a:p>
            <a:pPr>
              <a:lnSpc>
                <a:spcPct val="90000"/>
              </a:lnSpc>
              <a:spcBef>
                <a:spcPts val="432"/>
              </a:spcBef>
            </a:pPr>
            <a:r>
              <a:rPr lang="en-US" sz="1800" dirty="0">
                <a:latin typeface="Helvetica Light"/>
                <a:cs typeface="Helvetica Light"/>
              </a:rPr>
              <a:t>map legend</a:t>
            </a:r>
          </a:p>
          <a:p>
            <a:pPr>
              <a:lnSpc>
                <a:spcPct val="90000"/>
              </a:lnSpc>
              <a:spcBef>
                <a:spcPts val="432"/>
              </a:spcBef>
            </a:pPr>
            <a:r>
              <a:rPr lang="en-US" sz="1800" dirty="0">
                <a:latin typeface="Helvetica Light"/>
                <a:cs typeface="Helvetica Light"/>
              </a:rPr>
              <a:t>map scale</a:t>
            </a:r>
          </a:p>
          <a:p>
            <a:pPr>
              <a:lnSpc>
                <a:spcPct val="90000"/>
              </a:lnSpc>
              <a:spcBef>
                <a:spcPts val="432"/>
              </a:spcBef>
            </a:pPr>
            <a:r>
              <a:rPr lang="en-US" sz="1800" dirty="0">
                <a:latin typeface="Helvetica Light"/>
                <a:cs typeface="Helvetica Light"/>
              </a:rPr>
              <a:t>remote sensing</a:t>
            </a:r>
          </a:p>
          <a:p>
            <a:pPr>
              <a:lnSpc>
                <a:spcPct val="90000"/>
              </a:lnSpc>
              <a:spcBef>
                <a:spcPts val="432"/>
              </a:spcBef>
            </a:pPr>
            <a:r>
              <a:rPr lang="en-US" sz="1800" dirty="0">
                <a:latin typeface="Helvetica Light"/>
                <a:cs typeface="Helvetica Light"/>
              </a:rPr>
              <a:t>Landsat satellite</a:t>
            </a:r>
          </a:p>
          <a:p>
            <a:pPr>
              <a:lnSpc>
                <a:spcPct val="90000"/>
              </a:lnSpc>
              <a:spcBef>
                <a:spcPts val="432"/>
              </a:spcBef>
            </a:pPr>
            <a:r>
              <a:rPr lang="en-US" sz="1800" dirty="0">
                <a:latin typeface="Helvetica Light"/>
                <a:cs typeface="Helvetica Light"/>
              </a:rPr>
              <a:t>sonar</a:t>
            </a:r>
          </a:p>
          <a:p>
            <a:pPr>
              <a:lnSpc>
                <a:spcPct val="90000"/>
              </a:lnSpc>
              <a:spcBef>
                <a:spcPts val="432"/>
              </a:spcBef>
            </a:pPr>
            <a:r>
              <a:rPr lang="en-US" sz="1800" dirty="0">
                <a:latin typeface="Helvetica Light"/>
                <a:cs typeface="Helvetica Light"/>
              </a:rPr>
              <a:t>Global Positioning System</a:t>
            </a:r>
          </a:p>
          <a:p>
            <a:pPr>
              <a:lnSpc>
                <a:spcPct val="90000"/>
              </a:lnSpc>
              <a:spcBef>
                <a:spcPts val="432"/>
              </a:spcBef>
            </a:pPr>
            <a:r>
              <a:rPr lang="en-US" sz="1800" dirty="0">
                <a:latin typeface="Helvetica Light"/>
                <a:cs typeface="Helvetica Light"/>
              </a:rPr>
              <a:t>Geographic Information System</a:t>
            </a:r>
          </a:p>
          <a:p>
            <a:pPr marL="0" indent="0">
              <a:buNone/>
            </a:pPr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Mapping Our World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40788" y="656986"/>
            <a:ext cx="8146012" cy="54646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Font typeface="Arial"/>
              <a:buNone/>
            </a:pPr>
            <a:r>
              <a:rPr lang="en-US" sz="2800" b="1" dirty="0">
                <a:solidFill>
                  <a:srgbClr val="6600FF"/>
                </a:solidFill>
                <a:latin typeface="Helvetica"/>
                <a:cs typeface="Helvetica"/>
              </a:rPr>
              <a:t>Vocabulary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5213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3512</TotalTime>
  <Words>269</Words>
  <Application>Microsoft Macintosh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</vt:lpstr>
      <vt:lpstr>Helvetica Light</vt:lpstr>
      <vt:lpstr>Office Theme</vt:lpstr>
      <vt:lpstr>Mapping Our World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Microsoft Office User</cp:lastModifiedBy>
  <cp:revision>115</cp:revision>
  <cp:lastPrinted>2013-07-12T13:26:11Z</cp:lastPrinted>
  <dcterms:created xsi:type="dcterms:W3CDTF">2013-07-09T14:24:31Z</dcterms:created>
  <dcterms:modified xsi:type="dcterms:W3CDTF">2020-09-16T17:38:52Z</dcterms:modified>
</cp:coreProperties>
</file>