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7" r:id="rId2"/>
    <p:sldId id="300" r:id="rId3"/>
    <p:sldId id="301" r:id="rId4"/>
    <p:sldId id="263" r:id="rId5"/>
    <p:sldId id="341" r:id="rId6"/>
    <p:sldId id="307" r:id="rId7"/>
    <p:sldId id="309" r:id="rId8"/>
    <p:sldId id="323" r:id="rId9"/>
    <p:sldId id="317" r:id="rId10"/>
    <p:sldId id="324" r:id="rId11"/>
    <p:sldId id="328" r:id="rId12"/>
    <p:sldId id="339" r:id="rId13"/>
    <p:sldId id="325" r:id="rId14"/>
    <p:sldId id="329" r:id="rId15"/>
    <p:sldId id="330" r:id="rId16"/>
    <p:sldId id="326" r:id="rId17"/>
    <p:sldId id="34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B90000"/>
    <a:srgbClr val="6600FF"/>
    <a:srgbClr val="BF71FF"/>
    <a:srgbClr val="9B37FF"/>
    <a:srgbClr val="9CCB0D"/>
    <a:srgbClr val="A6D70E"/>
    <a:srgbClr val="8DD705"/>
    <a:srgbClr val="86CB07"/>
    <a:srgbClr val="73BF08"/>
    <a:srgbClr val="6D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E118-157F-40EC-839F-8334167B73AB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C0E8-3B03-41EA-864C-1366957D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elvetica Light"/>
                <a:cs typeface="Helvetica Light"/>
              </a:rPr>
              <a:t>Atoms are the basic building blocks of all matter.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Matter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2939"/>
              </p:ext>
            </p:extLst>
          </p:nvPr>
        </p:nvGraphicFramePr>
        <p:xfrm>
          <a:off x="477520" y="2809198"/>
          <a:ext cx="8229600" cy="281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41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8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9"/>
            <a:ext cx="8229600" cy="220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The periodic table of the elements is arranged so that a great deal of information about all of the known elements is provided in a small space.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989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Periodic Table of the Elements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527536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0B224-AABD-4B65-906A-E0055220EAE8}"/>
              </a:ext>
            </a:extLst>
          </p:cNvPr>
          <p:cNvSpPr txBox="1"/>
          <p:nvPr/>
        </p:nvSpPr>
        <p:spPr>
          <a:xfrm>
            <a:off x="969355" y="1582420"/>
            <a:ext cx="762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Animation: Periodic Table of the Elements.</a:t>
            </a:r>
          </a:p>
        </p:txBody>
      </p:sp>
    </p:spTree>
    <p:extLst>
      <p:ext uri="{BB962C8B-B14F-4D97-AF65-F5344CB8AC3E}">
        <p14:creationId xmlns:p14="http://schemas.microsoft.com/office/powerpoint/2010/main" val="420879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000" b="1" dirty="0">
                <a:latin typeface="Helvetica"/>
                <a:cs typeface="Helvetica"/>
              </a:rPr>
              <a:t>How is an atom’s structure related to its position on the periodic table?</a:t>
            </a:r>
            <a:endParaRPr lang="en-US" sz="20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808675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1F1CB-7891-4DF7-AC8B-7B0387CB4A94}"/>
              </a:ext>
            </a:extLst>
          </p:cNvPr>
          <p:cNvSpPr txBox="1"/>
          <p:nvPr/>
        </p:nvSpPr>
        <p:spPr>
          <a:xfrm>
            <a:off x="969355" y="1871143"/>
            <a:ext cx="762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Virtual Lab: The Periodic Table.</a:t>
            </a:r>
          </a:p>
        </p:txBody>
      </p:sp>
    </p:spTree>
    <p:extLst>
      <p:ext uri="{BB962C8B-B14F-4D97-AF65-F5344CB8AC3E}">
        <p14:creationId xmlns:p14="http://schemas.microsoft.com/office/powerpoint/2010/main" val="191425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41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Symbols for elements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Generally, each element is identified by a one-, two-, or three-letter abbreviation known as a chemical symbol.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All elements are classified and arranged according to their chemical properties in the periodic table of the elements.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054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41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Mass number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The number of protons in an atom’s nucleus is its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atomic number</a:t>
            </a:r>
            <a:r>
              <a:rPr lang="en-US" sz="18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The sum of the protons and the neutrons in an atom’s nucleus is its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mass number</a:t>
            </a:r>
            <a:r>
              <a:rPr lang="en-US" sz="1800" dirty="0">
                <a:latin typeface="Helvetica Light"/>
                <a:cs typeface="Helvetica Light"/>
              </a:rPr>
              <a:t>.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162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3486150" cy="453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 Light"/>
                <a:cs typeface="Helvetica Light"/>
              </a:rPr>
              <a:t>Mass number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This diagram of the element chlorine explains how atomic numbers and atomic mass are listed in the periodic table of the elements.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38" y="2258080"/>
            <a:ext cx="34258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9"/>
            <a:ext cx="8229600" cy="413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Isotopes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All atoms of an element have the same number of protons. However, the number of neutrons of an element’s atoms can vary.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Atoms of the same element that have different mass numbers are called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isotopes</a:t>
            </a:r>
            <a:r>
              <a:rPr lang="en-US" sz="18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The atomic mass of an element is the average of the mass numbers of the isotopes of an element.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354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Isotopes: Atoms, Elements, and Compounds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527536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7E8791-4D5E-4802-9086-2A979273A3C9}"/>
              </a:ext>
            </a:extLst>
          </p:cNvPr>
          <p:cNvSpPr txBox="1"/>
          <p:nvPr/>
        </p:nvSpPr>
        <p:spPr>
          <a:xfrm>
            <a:off x="969355" y="1626288"/>
            <a:ext cx="76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BrainPOP: Isotopes.</a:t>
            </a:r>
          </a:p>
        </p:txBody>
      </p:sp>
    </p:spTree>
    <p:extLst>
      <p:ext uri="{BB962C8B-B14F-4D97-AF65-F5344CB8AC3E}">
        <p14:creationId xmlns:p14="http://schemas.microsoft.com/office/powerpoint/2010/main" val="157165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9"/>
            <a:ext cx="8229600" cy="413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Isotopes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Radioactive isotopes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Radioactive decay is the spontaneous process through which unstable nuclei emit radiation.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In the process of radioactive decay, a nucleus can lose protons and neutrons, change a proton to a neutron, or change a neutron to a proton.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Because the number of protons in a nucleus identifies an element, decay can change the identity of an element.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69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9"/>
            <a:ext cx="8229600" cy="413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Electrons in Energy Levels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Although the exact position of an electron cannot be determined, scientists have discovered that electrons occupy areas called energy levels.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645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8150" y="620503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6600FF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are atoms and their components described?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are the energy levels of atoms related to the chemical properties of elements?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isotopes?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8766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9"/>
            <a:ext cx="8229600" cy="413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Electrons in Energy Levels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Filling energy levels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Electrons are distributed over one or more energy levels in a predictable pattern.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Each energy level can hold only a limited number of electrons.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6087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199" y="1133338"/>
            <a:ext cx="7953375" cy="276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Electrons in Energy Levels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Filling energy levels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Electrons occupy one energy level in hydrogen, two energy levels in oxygen, and three energy levels in aluminum.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3062217"/>
            <a:ext cx="5343525" cy="311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0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199" y="1133338"/>
            <a:ext cx="7953375" cy="3581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Electrons in Energy Levels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Valence electrons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The electrons in the outermost energy level, called valence electrons, determine the chemical behavior of the different elements.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Elements with the same number of valence electrons have similar chemical properties.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Elements that have full outermost energy levels are highly unreactive, which means that they do not combine easily with other elements.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887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4467226" cy="502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Electrons in Energy Levels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Valence electrons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The inert nature of argon makes it an ideal gas to use inside an incandescent light bulb because it does not react with the extremely hot filament.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764437"/>
            <a:ext cx="347503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8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199" y="1133338"/>
            <a:ext cx="7934325" cy="502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Ions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An atom that gains or loses one or more electrons from its outermost energy level has a net electric charge and is called an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ion</a:t>
            </a:r>
            <a:r>
              <a:rPr lang="en-US" sz="1800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In general, an atom in which the outermost energy level is less than half-full—that is, it has fewer than four valence electrons—tends to lose its valence electrons and forms a positively charged ion.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An atom in which the outermost energy level is more than half-full—that is, it has more than four valence electrons—tends to fill its outermost energy level and forms a negatively charged ion.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5426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199" y="1133338"/>
            <a:ext cx="7934325" cy="502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What elements are most abundant?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The two most abundant elements in the universe are hydrogen and helium. However, the two most abundant elements in Earth’s crust are oxygen and silicon.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6" y="2976563"/>
            <a:ext cx="6280150" cy="2574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65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11028"/>
            <a:ext cx="8229600" cy="3370472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300" b="1" dirty="0">
                <a:solidFill>
                  <a:srgbClr val="6600FF"/>
                </a:solidFill>
                <a:latin typeface="Helvetica"/>
                <a:cs typeface="Helvetica"/>
              </a:rPr>
              <a:t>Review</a:t>
            </a:r>
            <a:endParaRPr lang="en-US" sz="2800" b="1" dirty="0">
              <a:solidFill>
                <a:srgbClr val="6600FF"/>
              </a:solidFill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are atoms and their components described?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are the energy levels of atoms related to the chemical properties of elements?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isotopes?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Vocabulary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1" y="4282570"/>
            <a:ext cx="2066924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matter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element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nucleus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proton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4121" y="4282570"/>
            <a:ext cx="218887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neutron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electron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atomic number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3075" y="4282570"/>
            <a:ext cx="273553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mass number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isotope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  <a:cs typeface="Helvetica Light"/>
              </a:rPr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113618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1827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atom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0" y="1281827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New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matter</a:t>
            </a:r>
          </a:p>
          <a:p>
            <a:r>
              <a:rPr lang="en-US" sz="1800" dirty="0">
                <a:latin typeface="Helvetica Light"/>
                <a:cs typeface="Helvetica Light"/>
              </a:rPr>
              <a:t>element</a:t>
            </a:r>
          </a:p>
          <a:p>
            <a:r>
              <a:rPr lang="en-US" sz="1800" dirty="0">
                <a:latin typeface="Helvetica Light"/>
                <a:cs typeface="Helvetica Light"/>
              </a:rPr>
              <a:t>nucleus</a:t>
            </a:r>
          </a:p>
          <a:p>
            <a:r>
              <a:rPr lang="en-US" sz="1800" dirty="0">
                <a:latin typeface="Helvetica Light"/>
                <a:cs typeface="Helvetica Light"/>
              </a:rPr>
              <a:t>proton</a:t>
            </a:r>
          </a:p>
          <a:p>
            <a:r>
              <a:rPr lang="en-US" sz="1800" dirty="0">
                <a:latin typeface="Helvetica Light"/>
                <a:cs typeface="Helvetica Light"/>
              </a:rPr>
              <a:t>neutron</a:t>
            </a:r>
          </a:p>
          <a:p>
            <a:r>
              <a:rPr lang="en-US" sz="1800" dirty="0">
                <a:latin typeface="Helvetica Light"/>
                <a:cs typeface="Helvetica Light"/>
              </a:rPr>
              <a:t>electron</a:t>
            </a:r>
          </a:p>
          <a:p>
            <a:r>
              <a:rPr lang="en-US" sz="1800" dirty="0">
                <a:latin typeface="Helvetica Light"/>
                <a:cs typeface="Helvetica Light"/>
              </a:rPr>
              <a:t>atomic number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mass number</a:t>
            </a:r>
          </a:p>
          <a:p>
            <a:r>
              <a:rPr lang="en-US" sz="1800" dirty="0">
                <a:latin typeface="Helvetica Light"/>
                <a:cs typeface="Helvetica Light"/>
              </a:rPr>
              <a:t>isotope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ion</a:t>
            </a: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61047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6600FF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56901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133344"/>
            <a:ext cx="7807911" cy="324815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Matter</a:t>
            </a:r>
            <a:r>
              <a:rPr lang="en-US" sz="1800" dirty="0">
                <a:latin typeface="Helvetica Light"/>
                <a:cs typeface="Helvetica Light"/>
              </a:rPr>
              <a:t> is anything that has volume and mass.	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All matter is made of substances called elements.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An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element</a:t>
            </a:r>
            <a:r>
              <a:rPr lang="en-US" sz="1800" dirty="0">
                <a:latin typeface="Helvetica Light"/>
                <a:cs typeface="Helvetica Light"/>
              </a:rPr>
              <a:t> is a substance that cannot be broken down into simpler substances by physical or chemical means.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Elements are made up of atoms.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What properties do elements have?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527536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47A63-8069-4F75-A05D-8C4FE178AA0F}"/>
              </a:ext>
            </a:extLst>
          </p:cNvPr>
          <p:cNvSpPr txBox="1"/>
          <p:nvPr/>
        </p:nvSpPr>
        <p:spPr>
          <a:xfrm>
            <a:off x="969355" y="1594524"/>
            <a:ext cx="762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Virtual Lab: Properties of Elements.</a:t>
            </a:r>
          </a:p>
        </p:txBody>
      </p:sp>
    </p:spTree>
    <p:extLst>
      <p:ext uri="{BB962C8B-B14F-4D97-AF65-F5344CB8AC3E}">
        <p14:creationId xmlns:p14="http://schemas.microsoft.com/office/powerpoint/2010/main" val="41414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33338"/>
            <a:ext cx="8229600" cy="437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  <a:endParaRPr lang="en-US" sz="2200" b="1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All atoms consist of even smaller particles—protons, neutrons, and electrons.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The center of an atom is called the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nucleus</a:t>
            </a:r>
            <a:r>
              <a:rPr lang="en-US" sz="1800" dirty="0">
                <a:latin typeface="Helvetica Light"/>
                <a:cs typeface="Helvetica Light"/>
              </a:rPr>
              <a:t>, which is made up of protons and neutrons.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proton</a:t>
            </a:r>
            <a:r>
              <a:rPr lang="en-US" sz="1800" dirty="0">
                <a:latin typeface="Helvetica Light"/>
                <a:cs typeface="Helvetica Light"/>
              </a:rPr>
              <a:t> is a tiny particle that has mass and a positive electric charge.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neutron</a:t>
            </a:r>
            <a:r>
              <a:rPr lang="en-US" sz="1800" dirty="0">
                <a:latin typeface="Helvetica Light"/>
                <a:cs typeface="Helvetica Light"/>
              </a:rPr>
              <a:t> is a tiny particle with approximately the same mass as a proton, but it has no electrical charge.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33338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  <a:endParaRPr lang="en-US" sz="2200" b="1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Surrounding the nucleus of an atom are electrons, smaller particles that are in constant motion.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An </a:t>
            </a:r>
            <a:r>
              <a:rPr lang="en-US" sz="1800" dirty="0">
                <a:solidFill>
                  <a:srgbClr val="B90000"/>
                </a:solidFill>
                <a:latin typeface="Helvetica Light"/>
                <a:cs typeface="Helvetica Light"/>
              </a:rPr>
              <a:t>electron</a:t>
            </a:r>
            <a:r>
              <a:rPr lang="en-US" sz="1800" dirty="0">
                <a:latin typeface="Helvetica Light"/>
                <a:cs typeface="Helvetica Light"/>
              </a:rPr>
              <a:t> has little mass, but it has a negative electric charge that is exactly the same magnitude as the positive charge of a proton.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4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1" y="1133338"/>
            <a:ext cx="4114800" cy="3724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Atoms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Helvetica Light"/>
                <a:cs typeface="Helvetica Light"/>
              </a:rPr>
              <a:t>In this representation of an atom, the fuzzy area surrounding the nucleus is referred to as an electron cloud.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725544"/>
            <a:ext cx="3475037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5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6936"/>
            <a:ext cx="8229600" cy="417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Electron Cloud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8" y="1527536"/>
            <a:ext cx="533400" cy="4318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BCFC2-8D34-4EDA-AB90-71598D276173}"/>
              </a:ext>
            </a:extLst>
          </p:cNvPr>
          <p:cNvSpPr txBox="1"/>
          <p:nvPr/>
        </p:nvSpPr>
        <p:spPr>
          <a:xfrm>
            <a:off x="969355" y="1582420"/>
            <a:ext cx="76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34" charset="0"/>
              </a:rPr>
              <a:t>Go to your </a:t>
            </a:r>
            <a:r>
              <a:rPr lang="en-US" dirty="0" err="1">
                <a:latin typeface="Helvetica" pitchFamily="34" charset="0"/>
              </a:rPr>
              <a:t>ConnectED</a:t>
            </a:r>
            <a:r>
              <a:rPr lang="en-US" dirty="0">
                <a:latin typeface="Helvetica" pitchFamily="34" charset="0"/>
              </a:rPr>
              <a:t> resources to play </a:t>
            </a:r>
            <a:r>
              <a:rPr lang="en-US" b="1" i="1" dirty="0">
                <a:latin typeface="Helvetica" pitchFamily="34" charset="0"/>
              </a:rPr>
              <a:t>Animation: Electron Cloud.</a:t>
            </a:r>
          </a:p>
        </p:txBody>
      </p:sp>
    </p:spTree>
    <p:extLst>
      <p:ext uri="{BB962C8B-B14F-4D97-AF65-F5344CB8AC3E}">
        <p14:creationId xmlns:p14="http://schemas.microsoft.com/office/powerpoint/2010/main" val="330780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1111</Words>
  <Application>Microsoft Macintosh PowerPoint</Application>
  <PresentationFormat>On-screen Show (4:3)</PresentationFormat>
  <Paragraphs>173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Helvetica</vt:lpstr>
      <vt:lpstr>Helvetica Light</vt:lpstr>
      <vt:lpstr>Office Theme</vt:lpstr>
      <vt:lpstr>Section 1: 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Microsoft Office User</cp:lastModifiedBy>
  <cp:revision>141</cp:revision>
  <cp:lastPrinted>2013-07-12T13:26:11Z</cp:lastPrinted>
  <dcterms:created xsi:type="dcterms:W3CDTF">2013-07-09T14:24:31Z</dcterms:created>
  <dcterms:modified xsi:type="dcterms:W3CDTF">2020-09-30T17:29:39Z</dcterms:modified>
</cp:coreProperties>
</file>