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97" r:id="rId2"/>
    <p:sldId id="300" r:id="rId3"/>
    <p:sldId id="301" r:id="rId4"/>
    <p:sldId id="263" r:id="rId5"/>
    <p:sldId id="307" r:id="rId6"/>
    <p:sldId id="331" r:id="rId7"/>
    <p:sldId id="334" r:id="rId8"/>
    <p:sldId id="335" r:id="rId9"/>
    <p:sldId id="336" r:id="rId10"/>
    <p:sldId id="337" r:id="rId11"/>
    <p:sldId id="309" r:id="rId12"/>
    <p:sldId id="338" r:id="rId13"/>
    <p:sldId id="317" r:id="rId14"/>
    <p:sldId id="310" r:id="rId15"/>
    <p:sldId id="333" r:id="rId16"/>
    <p:sldId id="329" r:id="rId17"/>
    <p:sldId id="318" r:id="rId18"/>
    <p:sldId id="319" r:id="rId19"/>
    <p:sldId id="339" r:id="rId20"/>
    <p:sldId id="323" r:id="rId21"/>
    <p:sldId id="340" r:id="rId22"/>
    <p:sldId id="341" r:id="rId23"/>
    <p:sldId id="320" r:id="rId24"/>
    <p:sldId id="342" r:id="rId25"/>
    <p:sldId id="343" r:id="rId26"/>
    <p:sldId id="344" r:id="rId27"/>
    <p:sldId id="345" r:id="rId28"/>
    <p:sldId id="30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B90000"/>
    <a:srgbClr val="6600FF"/>
    <a:srgbClr val="BF71FF"/>
    <a:srgbClr val="9B37FF"/>
    <a:srgbClr val="9CCB0D"/>
    <a:srgbClr val="A6D70E"/>
    <a:srgbClr val="8DD705"/>
    <a:srgbClr val="86CB07"/>
    <a:srgbClr val="73BF08"/>
    <a:srgbClr val="6DB3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37" autoAdjust="0"/>
  </p:normalViewPr>
  <p:slideViewPr>
    <p:cSldViewPr snapToGrid="0" snapToObjects="1">
      <p:cViewPr varScale="1">
        <p:scale>
          <a:sx n="107" d="100"/>
          <a:sy n="107" d="100"/>
        </p:scale>
        <p:origin x="176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EE118-157F-40EC-839F-8334167B73AB}" type="datetimeFigureOut">
              <a:rPr lang="en-US" smtClean="0"/>
              <a:t>9/30/20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AC0E8-3B03-41EA-864C-1366957DF614}" type="slidenum">
              <a:rPr lang="en-US" smtClean="0"/>
              <a:t>‹#›</a:t>
            </a:fld>
            <a:endParaRPr lang="en-US"/>
          </a:p>
        </p:txBody>
      </p:sp>
    </p:spTree>
    <p:extLst>
      <p:ext uri="{BB962C8B-B14F-4D97-AF65-F5344CB8AC3E}">
        <p14:creationId xmlns:p14="http://schemas.microsoft.com/office/powerpoint/2010/main" val="215058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14</a:t>
            </a:fld>
            <a:endParaRPr lang="en-US"/>
          </a:p>
        </p:txBody>
      </p:sp>
    </p:spTree>
    <p:extLst>
      <p:ext uri="{BB962C8B-B14F-4D97-AF65-F5344CB8AC3E}">
        <p14:creationId xmlns:p14="http://schemas.microsoft.com/office/powerpoint/2010/main" val="147079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15</a:t>
            </a:fld>
            <a:endParaRPr lang="en-US"/>
          </a:p>
        </p:txBody>
      </p:sp>
    </p:spTree>
    <p:extLst>
      <p:ext uri="{BB962C8B-B14F-4D97-AF65-F5344CB8AC3E}">
        <p14:creationId xmlns:p14="http://schemas.microsoft.com/office/powerpoint/2010/main" val="147079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17</a:t>
            </a:fld>
            <a:endParaRPr lang="en-US"/>
          </a:p>
        </p:txBody>
      </p:sp>
    </p:spTree>
    <p:extLst>
      <p:ext uri="{BB962C8B-B14F-4D97-AF65-F5344CB8AC3E}">
        <p14:creationId xmlns:p14="http://schemas.microsoft.com/office/powerpoint/2010/main" val="147079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CDF1B3-84ED-1A4A-A5E2-67B782020111}" type="datetimeFigureOut">
              <a:rPr lang="en-US" smtClean="0"/>
              <a:t>9/30/20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9/30/20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9/30/20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9/30/20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9/30/20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CDF1B3-84ED-1A4A-A5E2-67B782020111}" type="datetimeFigureOut">
              <a:rPr lang="en-US" smtClean="0"/>
              <a:t>9/30/20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CDF1B3-84ED-1A4A-A5E2-67B782020111}" type="datetimeFigureOut">
              <a:rPr lang="en-US" smtClean="0"/>
              <a:t>9/30/20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CDF1B3-84ED-1A4A-A5E2-67B782020111}" type="datetimeFigureOut">
              <a:rPr lang="en-US" smtClean="0"/>
              <a:t>9/30/20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9/30/20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9/30/20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9/30/20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9/30/20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Atoms combine through electric forces, forming molecules and compounds.</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a:solidFill>
                  <a:schemeClr val="tx1">
                    <a:lumMod val="50000"/>
                    <a:lumOff val="50000"/>
                  </a:schemeClr>
                </a:solidFill>
                <a:latin typeface="Helvetica"/>
                <a:cs typeface="Helvetica"/>
              </a:rPr>
              <a:t>Section 2:  </a:t>
            </a:r>
            <a:r>
              <a:rPr lang="en-US" sz="1800" dirty="0">
                <a:solidFill>
                  <a:schemeClr val="tx1">
                    <a:lumMod val="50000"/>
                    <a:lumOff val="50000"/>
                  </a:schemeClr>
                </a:solidFill>
                <a:latin typeface="Helvetica"/>
                <a:cs typeface="Helvetica"/>
              </a:rPr>
              <a:t>Combining Matter</a:t>
            </a: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625952939"/>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26741">
                <a:tc>
                  <a:txBody>
                    <a:bodyPr/>
                    <a:lstStyle/>
                    <a:p>
                      <a:pPr algn="ctr"/>
                      <a:r>
                        <a:rPr lang="en-US" sz="1200" b="1" i="0" dirty="0">
                          <a:solidFill>
                            <a:schemeClr val="tx1"/>
                          </a:solidFill>
                          <a:latin typeface="Helvetica"/>
                          <a:cs typeface="Helvetica"/>
                        </a:rPr>
                        <a:t>K</a:t>
                      </a:r>
                    </a:p>
                    <a:p>
                      <a:pPr algn="ctr"/>
                      <a:r>
                        <a:rPr lang="en-US" sz="1200" b="0" i="1" dirty="0">
                          <a:solidFill>
                            <a:schemeClr val="tx1"/>
                          </a:solidFill>
                          <a:latin typeface="Helvetica Light"/>
                          <a:cs typeface="Helvetica Light"/>
                        </a:rPr>
                        <a:t>What I Know</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a:solidFill>
                            <a:schemeClr val="tx1"/>
                          </a:solidFill>
                          <a:latin typeface="Helvetica"/>
                          <a:cs typeface="Helvetica"/>
                        </a:rPr>
                        <a:t>W</a:t>
                      </a:r>
                    </a:p>
                    <a:p>
                      <a:pPr algn="ctr"/>
                      <a:r>
                        <a:rPr lang="en-US" sz="1200" b="0" i="1" dirty="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a:solidFill>
                            <a:schemeClr val="tx1"/>
                          </a:solidFill>
                          <a:latin typeface="Helvetica"/>
                          <a:cs typeface="Helvetica"/>
                        </a:rPr>
                        <a:t>L</a:t>
                      </a:r>
                    </a:p>
                    <a:p>
                      <a:pPr algn="ctr"/>
                      <a:r>
                        <a:rPr lang="en-US" sz="1200" b="0" i="1">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0478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sp>
        <p:nvSpPr>
          <p:cNvPr id="10" name="Content Placeholder 2"/>
          <p:cNvSpPr txBox="1">
            <a:spLocks/>
          </p:cNvSpPr>
          <p:nvPr/>
        </p:nvSpPr>
        <p:spPr>
          <a:xfrm>
            <a:off x="457200" y="1133338"/>
            <a:ext cx="8134350" cy="481026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Covalent Bonds</a:t>
            </a:r>
          </a:p>
          <a:p>
            <a:pPr marL="0" indent="0">
              <a:spcBef>
                <a:spcPts val="0"/>
              </a:spcBef>
              <a:spcAft>
                <a:spcPts val="600"/>
              </a:spcAft>
              <a:buNone/>
            </a:pPr>
            <a:r>
              <a:rPr lang="en-US" sz="2200" b="1" dirty="0">
                <a:latin typeface="Helvetica"/>
                <a:cs typeface="Helvetica"/>
              </a:rPr>
              <a:t>Polar molecules</a:t>
            </a:r>
            <a:endParaRPr lang="en-US" sz="2200" b="1" i="1" dirty="0">
              <a:latin typeface="Helvetica"/>
              <a:cs typeface="Helvetica"/>
            </a:endParaRPr>
          </a:p>
          <a:p>
            <a:pPr>
              <a:spcBef>
                <a:spcPts val="0"/>
              </a:spcBef>
              <a:spcAft>
                <a:spcPts val="1200"/>
              </a:spcAft>
            </a:pPr>
            <a:r>
              <a:rPr lang="en-US" sz="1800" dirty="0">
                <a:latin typeface="Helvetica Light"/>
                <a:cs typeface="Helvetica Light"/>
              </a:rPr>
              <a:t>A polar molecule has a slightly positive end and a slightly negative end.</a:t>
            </a: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231" y="2819401"/>
            <a:ext cx="4947814" cy="3124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278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5" name="Content Placeholder 2"/>
          <p:cNvSpPr txBox="1">
            <a:spLocks/>
          </p:cNvSpPr>
          <p:nvPr/>
        </p:nvSpPr>
        <p:spPr>
          <a:xfrm>
            <a:off x="457200" y="1133338"/>
            <a:ext cx="8229600" cy="335330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Ionic Bonds</a:t>
            </a:r>
          </a:p>
          <a:p>
            <a:pPr>
              <a:spcAft>
                <a:spcPts val="600"/>
              </a:spcAft>
            </a:pPr>
            <a:r>
              <a:rPr lang="en-US" sz="1800" dirty="0">
                <a:latin typeface="Helvetica Light"/>
                <a:cs typeface="Helvetica Light"/>
              </a:rPr>
              <a:t>An </a:t>
            </a:r>
            <a:r>
              <a:rPr lang="en-US" sz="1800" dirty="0">
                <a:solidFill>
                  <a:srgbClr val="B90000"/>
                </a:solidFill>
                <a:latin typeface="Helvetica Light"/>
                <a:cs typeface="Helvetica Light"/>
              </a:rPr>
              <a:t>ionic bond </a:t>
            </a:r>
            <a:r>
              <a:rPr lang="en-US" sz="1800" dirty="0">
                <a:latin typeface="Helvetica Light"/>
                <a:cs typeface="Helvetica Light"/>
              </a:rPr>
              <a:t>is the attractive force between two ions of opposite charge.</a:t>
            </a:r>
          </a:p>
          <a:p>
            <a:pPr>
              <a:spcAft>
                <a:spcPts val="600"/>
              </a:spcAft>
            </a:pPr>
            <a:r>
              <a:rPr lang="en-US" sz="1800" dirty="0">
                <a:latin typeface="Helvetica Light"/>
                <a:cs typeface="Helvetica Light"/>
              </a:rPr>
              <a:t>Compounds formed by ionic bonds are called ionic compounds. </a:t>
            </a:r>
          </a:p>
        </p:txBody>
      </p:sp>
    </p:spTree>
    <p:extLst>
      <p:ext uri="{BB962C8B-B14F-4D97-AF65-F5344CB8AC3E}">
        <p14:creationId xmlns:p14="http://schemas.microsoft.com/office/powerpoint/2010/main" val="29844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5" name="Content Placeholder 2"/>
          <p:cNvSpPr txBox="1">
            <a:spLocks/>
          </p:cNvSpPr>
          <p:nvPr/>
        </p:nvSpPr>
        <p:spPr>
          <a:xfrm>
            <a:off x="457200" y="1133338"/>
            <a:ext cx="4581525" cy="49531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Ionic Bonds</a:t>
            </a:r>
          </a:p>
          <a:p>
            <a:pPr>
              <a:spcAft>
                <a:spcPts val="600"/>
              </a:spcAft>
            </a:pPr>
            <a:r>
              <a:rPr lang="en-US" sz="1800" dirty="0">
                <a:latin typeface="Helvetica Light"/>
                <a:cs typeface="Helvetica Light"/>
              </a:rPr>
              <a:t>A sodium atom tends to lose a single valence electron, and a chlorine atom tends to gain a single valence electron.</a:t>
            </a:r>
          </a:p>
          <a:p>
            <a:pPr>
              <a:spcAft>
                <a:spcPts val="600"/>
              </a:spcAft>
            </a:pPr>
            <a:r>
              <a:rPr lang="en-US" sz="1800" dirty="0">
                <a:latin typeface="Helvetica Light"/>
                <a:cs typeface="Helvetica Light"/>
              </a:rPr>
              <a:t>An ionic bond is formed by the attraction between oppositely charged 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864" y="1357243"/>
            <a:ext cx="3481387"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88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en-US" sz="2400" b="1" dirty="0">
                <a:latin typeface="Helvetica"/>
                <a:cs typeface="Helvetica"/>
              </a:rPr>
              <a:t>Ionic Bonds</a:t>
            </a:r>
            <a:endParaRPr lang="en-US" sz="24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TextBox 7">
            <a:extLst>
              <a:ext uri="{FF2B5EF4-FFF2-40B4-BE49-F238E27FC236}">
                <a16:creationId xmlns:a16="http://schemas.microsoft.com/office/drawing/2014/main" id="{BC83D8C8-40E8-4CF6-ADAA-E6D8D167026C}"/>
              </a:ext>
            </a:extLst>
          </p:cNvPr>
          <p:cNvSpPr txBox="1"/>
          <p:nvPr/>
        </p:nvSpPr>
        <p:spPr>
          <a:xfrm>
            <a:off x="930609" y="1595192"/>
            <a:ext cx="762374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Helvetica" pitchFamily="34" charset="0"/>
              </a:rPr>
              <a:t>Go to your </a:t>
            </a:r>
            <a:r>
              <a:rPr lang="en-US" dirty="0" err="1">
                <a:latin typeface="Helvetica" pitchFamily="34" charset="0"/>
              </a:rPr>
              <a:t>ConnectED</a:t>
            </a:r>
            <a:r>
              <a:rPr lang="en-US" dirty="0">
                <a:latin typeface="Helvetica" pitchFamily="34" charset="0"/>
              </a:rPr>
              <a:t> resources to play </a:t>
            </a:r>
            <a:r>
              <a:rPr lang="en-US" b="1" i="1" dirty="0">
                <a:latin typeface="Helvetica" pitchFamily="34" charset="0"/>
              </a:rPr>
              <a:t>Animation: Ionic Bonding.</a:t>
            </a:r>
          </a:p>
        </p:txBody>
      </p:sp>
    </p:spTree>
    <p:extLst>
      <p:ext uri="{BB962C8B-B14F-4D97-AF65-F5344CB8AC3E}">
        <p14:creationId xmlns:p14="http://schemas.microsoft.com/office/powerpoint/2010/main" val="3307806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656557"/>
            <a:ext cx="8229600" cy="161039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C3300"/>
              </a:buClr>
              <a:buFont typeface="Wingdings" pitchFamily="2" charset="2"/>
              <a:buNone/>
            </a:pPr>
            <a:endParaRPr lang="en-US" sz="2400" dirty="0">
              <a:solidFill>
                <a:srgbClr val="003366"/>
              </a:solidFill>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sp>
        <p:nvSpPr>
          <p:cNvPr id="9" name="Content Placeholder 2"/>
          <p:cNvSpPr txBox="1">
            <a:spLocks/>
          </p:cNvSpPr>
          <p:nvPr/>
        </p:nvSpPr>
        <p:spPr>
          <a:xfrm>
            <a:off x="457200" y="1113847"/>
            <a:ext cx="7829550" cy="481070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Metallic Bonding</a:t>
            </a:r>
          </a:p>
          <a:p>
            <a:pPr>
              <a:spcBef>
                <a:spcPts val="0"/>
              </a:spcBef>
            </a:pPr>
            <a:r>
              <a:rPr lang="en-US" sz="1800" dirty="0">
                <a:latin typeface="Helvetica Light"/>
                <a:cs typeface="Helvetica Light"/>
              </a:rPr>
              <a:t>In a </a:t>
            </a:r>
            <a:r>
              <a:rPr lang="en-US" sz="1800" dirty="0">
                <a:solidFill>
                  <a:srgbClr val="B90000"/>
                </a:solidFill>
                <a:latin typeface="Helvetica Light"/>
                <a:cs typeface="Helvetica Light"/>
              </a:rPr>
              <a:t>metallic bond</a:t>
            </a:r>
            <a:r>
              <a:rPr lang="en-US" sz="1800" dirty="0">
                <a:latin typeface="Helvetica Light"/>
                <a:cs typeface="Helvetica Light"/>
              </a:rPr>
              <a:t>, the positive ions of the metal are held together by the attraction to the negative electrons moving among them.</a:t>
            </a:r>
          </a:p>
          <a:p>
            <a:pPr>
              <a:spcBef>
                <a:spcPts val="0"/>
              </a:spcBef>
            </a:pPr>
            <a:endParaRPr lang="en-US" sz="1800" dirty="0">
              <a:latin typeface="Helvetica Light"/>
              <a:cs typeface="Helvetica Light"/>
            </a:endParaRPr>
          </a:p>
        </p:txBody>
      </p:sp>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5" name="Picture 14"/>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61588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656557"/>
            <a:ext cx="8229600" cy="161039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C3300"/>
              </a:buClr>
              <a:buFont typeface="Wingdings" pitchFamily="2" charset="2"/>
              <a:buNone/>
            </a:pPr>
            <a:endParaRPr lang="en-US" sz="2400" dirty="0">
              <a:solidFill>
                <a:srgbClr val="003366"/>
              </a:solidFill>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sp>
        <p:nvSpPr>
          <p:cNvPr id="9" name="Content Placeholder 2"/>
          <p:cNvSpPr txBox="1">
            <a:spLocks/>
          </p:cNvSpPr>
          <p:nvPr/>
        </p:nvSpPr>
        <p:spPr>
          <a:xfrm>
            <a:off x="457200" y="1113847"/>
            <a:ext cx="7753350" cy="28485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Metallic Bonding</a:t>
            </a:r>
          </a:p>
          <a:p>
            <a:pPr>
              <a:spcBef>
                <a:spcPts val="0"/>
              </a:spcBef>
            </a:pPr>
            <a:r>
              <a:rPr lang="en-US" sz="1800" dirty="0">
                <a:latin typeface="Helvetica Light"/>
                <a:cs typeface="Helvetica Light"/>
              </a:rPr>
              <a:t>Metallic bonds allow metals to conduct electricity because some of the electrons move freely throughout the entire metal.</a:t>
            </a:r>
          </a:p>
        </p:txBody>
      </p:sp>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5" name="Picture 14"/>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897" y="2985798"/>
            <a:ext cx="4721956" cy="233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350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en-US" sz="2400" b="1" dirty="0">
                <a:latin typeface="Helvetica"/>
                <a:cs typeface="Helvetica"/>
              </a:rPr>
              <a:t>Electron Flow</a:t>
            </a:r>
            <a:endParaRPr lang="en-US" sz="24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TextBox 7">
            <a:extLst>
              <a:ext uri="{FF2B5EF4-FFF2-40B4-BE49-F238E27FC236}">
                <a16:creationId xmlns:a16="http://schemas.microsoft.com/office/drawing/2014/main" id="{BC83D8C8-40E8-4CF6-ADAA-E6D8D167026C}"/>
              </a:ext>
            </a:extLst>
          </p:cNvPr>
          <p:cNvSpPr txBox="1"/>
          <p:nvPr/>
        </p:nvSpPr>
        <p:spPr>
          <a:xfrm>
            <a:off x="922860" y="1590004"/>
            <a:ext cx="762374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Helvetica" pitchFamily="34" charset="0"/>
              </a:rPr>
              <a:t>Go to your </a:t>
            </a:r>
            <a:r>
              <a:rPr lang="en-US" dirty="0" err="1">
                <a:latin typeface="Helvetica" pitchFamily="34" charset="0"/>
              </a:rPr>
              <a:t>ConnectED</a:t>
            </a:r>
            <a:r>
              <a:rPr lang="en-US" dirty="0">
                <a:latin typeface="Helvetica" pitchFamily="34" charset="0"/>
              </a:rPr>
              <a:t> resources to play </a:t>
            </a:r>
            <a:r>
              <a:rPr lang="en-US" b="1" i="1" dirty="0">
                <a:latin typeface="Helvetica" pitchFamily="34" charset="0"/>
              </a:rPr>
              <a:t>Animation: Electron Flow.</a:t>
            </a:r>
          </a:p>
        </p:txBody>
      </p:sp>
    </p:spTree>
    <p:extLst>
      <p:ext uri="{BB962C8B-B14F-4D97-AF65-F5344CB8AC3E}">
        <p14:creationId xmlns:p14="http://schemas.microsoft.com/office/powerpoint/2010/main" val="2566048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656557"/>
            <a:ext cx="8229600" cy="161039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C3300"/>
              </a:buClr>
              <a:buFont typeface="Wingdings" pitchFamily="2" charset="2"/>
              <a:buNone/>
            </a:pPr>
            <a:endParaRPr lang="en-US" sz="2400" dirty="0">
              <a:solidFill>
                <a:srgbClr val="003366"/>
              </a:solidFill>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sp>
        <p:nvSpPr>
          <p:cNvPr id="9" name="Content Placeholder 2"/>
          <p:cNvSpPr txBox="1">
            <a:spLocks/>
          </p:cNvSpPr>
          <p:nvPr/>
        </p:nvSpPr>
        <p:spPr>
          <a:xfrm>
            <a:off x="457200" y="1113848"/>
            <a:ext cx="8229600" cy="289617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Metallic Bonding</a:t>
            </a:r>
          </a:p>
          <a:p>
            <a:pPr>
              <a:spcAft>
                <a:spcPts val="600"/>
              </a:spcAft>
            </a:pPr>
            <a:r>
              <a:rPr lang="en-US" sz="1800" dirty="0">
                <a:latin typeface="Helvetica Light"/>
                <a:cs typeface="Helvetica Light"/>
              </a:rPr>
              <a:t>When a force is applied to a metal, some of the electrons are pushed aside. This allows the metal ions to move past each other, thus deforming or changing the shape of the metal.</a:t>
            </a:r>
          </a:p>
          <a:p>
            <a:pPr marL="0" indent="0">
              <a:spcBef>
                <a:spcPts val="0"/>
              </a:spcBef>
              <a:buNone/>
            </a:pPr>
            <a:endParaRPr lang="en-US" sz="2400" b="1" dirty="0">
              <a:latin typeface="Helvetica"/>
              <a:cs typeface="Helvetica"/>
            </a:endParaRPr>
          </a:p>
        </p:txBody>
      </p:sp>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5" name="Picture 14"/>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953868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5" name="Content Placeholder 2"/>
          <p:cNvSpPr txBox="1">
            <a:spLocks/>
          </p:cNvSpPr>
          <p:nvPr/>
        </p:nvSpPr>
        <p:spPr>
          <a:xfrm>
            <a:off x="457200" y="1133338"/>
            <a:ext cx="7905750" cy="37244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Visualizing Bonds</a:t>
            </a:r>
          </a:p>
          <a:p>
            <a:pPr>
              <a:spcAft>
                <a:spcPts val="600"/>
              </a:spcAft>
            </a:pPr>
            <a:r>
              <a:rPr lang="en-US" sz="1800" dirty="0">
                <a:latin typeface="Helvetica Light"/>
                <a:cs typeface="Helvetica Light"/>
              </a:rPr>
              <a:t>Atoms gain stability by sharing, gaining, or losing electrons to form ions and molecules. The properties of metals can be explained by metallic bonds.</a:t>
            </a:r>
          </a:p>
          <a:p>
            <a:pPr marL="0" indent="0">
              <a:spcAft>
                <a:spcPts val="600"/>
              </a:spcAft>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spTree>
    <p:extLst>
      <p:ext uri="{BB962C8B-B14F-4D97-AF65-F5344CB8AC3E}">
        <p14:creationId xmlns:p14="http://schemas.microsoft.com/office/powerpoint/2010/main" val="3873383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en-US" sz="2400" b="1" dirty="0">
                <a:latin typeface="Helvetica"/>
                <a:cs typeface="Helvetica"/>
              </a:rPr>
              <a:t>Visualizing Bonds</a:t>
            </a:r>
            <a:endParaRPr lang="en-US" sz="24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TextBox 7">
            <a:extLst>
              <a:ext uri="{FF2B5EF4-FFF2-40B4-BE49-F238E27FC236}">
                <a16:creationId xmlns:a16="http://schemas.microsoft.com/office/drawing/2014/main" id="{BC83D8C8-40E8-4CF6-ADAA-E6D8D167026C}"/>
              </a:ext>
            </a:extLst>
          </p:cNvPr>
          <p:cNvSpPr txBox="1"/>
          <p:nvPr/>
        </p:nvSpPr>
        <p:spPr>
          <a:xfrm>
            <a:off x="961606" y="1590004"/>
            <a:ext cx="762374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Helvetica" pitchFamily="34" charset="0"/>
              </a:rPr>
              <a:t>Go to your </a:t>
            </a:r>
            <a:r>
              <a:rPr lang="en-US" dirty="0" err="1">
                <a:latin typeface="Helvetica" pitchFamily="34" charset="0"/>
              </a:rPr>
              <a:t>ConnectED</a:t>
            </a:r>
            <a:r>
              <a:rPr lang="en-US" dirty="0">
                <a:latin typeface="Helvetica" pitchFamily="34" charset="0"/>
              </a:rPr>
              <a:t> resources to play </a:t>
            </a:r>
            <a:r>
              <a:rPr lang="en-US" b="1" i="1" dirty="0">
                <a:latin typeface="Helvetica" pitchFamily="34" charset="0"/>
              </a:rPr>
              <a:t>Animation: Visualizing Bonds.</a:t>
            </a:r>
          </a:p>
        </p:txBody>
      </p:sp>
    </p:spTree>
    <p:extLst>
      <p:ext uri="{BB962C8B-B14F-4D97-AF65-F5344CB8AC3E}">
        <p14:creationId xmlns:p14="http://schemas.microsoft.com/office/powerpoint/2010/main" val="405517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a:solidFill>
                  <a:srgbClr val="6600FF"/>
                </a:solidFill>
                <a:latin typeface="Helvetica"/>
                <a:cs typeface="Helvetica"/>
              </a:rPr>
              <a:t>Essential Questions</a:t>
            </a:r>
          </a:p>
          <a:p>
            <a:pPr>
              <a:spcAft>
                <a:spcPts val="1200"/>
              </a:spcAft>
            </a:pPr>
            <a:r>
              <a:rPr lang="en-US" sz="1800" dirty="0">
                <a:latin typeface="Helvetica Light"/>
                <a:cs typeface="Helvetica Light"/>
              </a:rPr>
              <a:t>What are the different types of chemical bonds that unite atoms to form compounds?</a:t>
            </a:r>
          </a:p>
          <a:p>
            <a:pPr>
              <a:spcAft>
                <a:spcPts val="1200"/>
              </a:spcAft>
            </a:pPr>
            <a:r>
              <a:rPr lang="en-US" sz="1800" dirty="0">
                <a:latin typeface="Helvetica Light"/>
                <a:cs typeface="Helvetica Light"/>
              </a:rPr>
              <a:t>How is the nature of chemical bonds that hold compounds together related to the physical structures of compounds?</a:t>
            </a:r>
          </a:p>
          <a:p>
            <a:pPr>
              <a:spcAft>
                <a:spcPts val="1200"/>
              </a:spcAft>
            </a:pPr>
            <a:r>
              <a:rPr lang="en-US" sz="1800" dirty="0">
                <a:latin typeface="Helvetica Light"/>
                <a:cs typeface="Helvetica Light"/>
              </a:rPr>
              <a:t>What are the different types of mixtures and solutions?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pic>
        <p:nvPicPr>
          <p:cNvPr id="10" name="Picture 9"/>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spTree>
    <p:extLst>
      <p:ext uri="{BB962C8B-B14F-4D97-AF65-F5344CB8AC3E}">
        <p14:creationId xmlns:p14="http://schemas.microsoft.com/office/powerpoint/2010/main" val="187663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5" name="Content Placeholder 2"/>
          <p:cNvSpPr txBox="1">
            <a:spLocks/>
          </p:cNvSpPr>
          <p:nvPr/>
        </p:nvSpPr>
        <p:spPr>
          <a:xfrm>
            <a:off x="457200" y="1133338"/>
            <a:ext cx="8229600" cy="335330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Chemical Reactions</a:t>
            </a:r>
          </a:p>
          <a:p>
            <a:pPr>
              <a:spcBef>
                <a:spcPts val="0"/>
              </a:spcBef>
              <a:spcAft>
                <a:spcPts val="1200"/>
              </a:spcAft>
            </a:pPr>
            <a:r>
              <a:rPr lang="en-US" sz="1800" dirty="0">
                <a:latin typeface="Helvetica Light"/>
                <a:cs typeface="Helvetica Light"/>
              </a:rPr>
              <a:t>The change of one or more compounds into other compounds is called a </a:t>
            </a:r>
            <a:r>
              <a:rPr lang="en-US" sz="1800" dirty="0">
                <a:solidFill>
                  <a:srgbClr val="B90000"/>
                </a:solidFill>
                <a:latin typeface="Helvetica Light"/>
                <a:cs typeface="Helvetica Light"/>
              </a:rPr>
              <a:t>chemical reaction</a:t>
            </a:r>
            <a:r>
              <a:rPr lang="en-US" sz="1800" dirty="0">
                <a:latin typeface="Helvetica Light"/>
                <a:cs typeface="Helvetica Light"/>
              </a:rPr>
              <a:t>.</a:t>
            </a:r>
          </a:p>
          <a:p>
            <a:pPr>
              <a:spcBef>
                <a:spcPts val="0"/>
              </a:spcBef>
              <a:spcAft>
                <a:spcPts val="1200"/>
              </a:spcAft>
            </a:pPr>
            <a:r>
              <a:rPr lang="en-US" sz="1800" dirty="0">
                <a:latin typeface="Helvetica Light"/>
                <a:cs typeface="Helvetica Light"/>
              </a:rPr>
              <a:t>Chemical reactions are described by chemical equations.</a:t>
            </a:r>
          </a:p>
          <a:p>
            <a:pPr marL="0" indent="0">
              <a:spcAft>
                <a:spcPts val="600"/>
              </a:spcAft>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spTree>
    <p:extLst>
      <p:ext uri="{BB962C8B-B14F-4D97-AF65-F5344CB8AC3E}">
        <p14:creationId xmlns:p14="http://schemas.microsoft.com/office/powerpoint/2010/main" val="3953837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5" name="Content Placeholder 2"/>
          <p:cNvSpPr txBox="1">
            <a:spLocks/>
          </p:cNvSpPr>
          <p:nvPr/>
        </p:nvSpPr>
        <p:spPr>
          <a:xfrm>
            <a:off x="457200" y="1133338"/>
            <a:ext cx="8229600" cy="335330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Chemical Reactions</a:t>
            </a:r>
          </a:p>
          <a:p>
            <a:pPr marL="0" indent="0">
              <a:spcBef>
                <a:spcPts val="0"/>
              </a:spcBef>
              <a:spcAft>
                <a:spcPts val="1200"/>
              </a:spcAft>
              <a:buNone/>
            </a:pPr>
            <a:r>
              <a:rPr lang="en-US" sz="2200" b="1" dirty="0">
                <a:latin typeface="Helvetica"/>
                <a:cs typeface="Helvetica"/>
              </a:rPr>
              <a:t>Example</a:t>
            </a:r>
          </a:p>
          <a:p>
            <a:pPr>
              <a:spcBef>
                <a:spcPts val="0"/>
              </a:spcBef>
              <a:spcAft>
                <a:spcPts val="1200"/>
              </a:spcAft>
            </a:pPr>
            <a:r>
              <a:rPr lang="en-US" sz="1800" dirty="0">
                <a:latin typeface="Helvetica Light"/>
                <a:cs typeface="Helvetica Light"/>
              </a:rPr>
              <a:t>Water is formed by the chemical reaction between hydrogen gas (H2) and oxygen gas (O</a:t>
            </a:r>
            <a:r>
              <a:rPr lang="en-US" sz="1800" baseline="-25000" dirty="0">
                <a:latin typeface="Helvetica Light"/>
                <a:cs typeface="Helvetica Light"/>
              </a:rPr>
              <a:t>2</a:t>
            </a:r>
            <a:r>
              <a:rPr lang="en-US" sz="1800" dirty="0">
                <a:latin typeface="Helvetica Light"/>
                <a:cs typeface="Helvetica Light"/>
              </a:rPr>
              <a:t>). </a:t>
            </a:r>
          </a:p>
          <a:p>
            <a:pPr marL="0" indent="0">
              <a:spcAft>
                <a:spcPts val="600"/>
              </a:spcAft>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512" y="3095625"/>
            <a:ext cx="32289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324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5" name="Content Placeholder 2"/>
          <p:cNvSpPr txBox="1">
            <a:spLocks/>
          </p:cNvSpPr>
          <p:nvPr/>
        </p:nvSpPr>
        <p:spPr>
          <a:xfrm>
            <a:off x="457200" y="1133338"/>
            <a:ext cx="8229600" cy="335330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Chemical Reactions</a:t>
            </a:r>
          </a:p>
          <a:p>
            <a:pPr>
              <a:spcBef>
                <a:spcPts val="0"/>
              </a:spcBef>
              <a:spcAft>
                <a:spcPts val="1200"/>
              </a:spcAft>
            </a:pPr>
            <a:r>
              <a:rPr lang="en-US" sz="1800" dirty="0">
                <a:latin typeface="Helvetica Light"/>
                <a:cs typeface="Helvetica Light"/>
              </a:rPr>
              <a:t>When you write a chemical equation, you must balance the equation by showing an equal number of atoms for each element on each side of the equation. Therefore, the same amount of matter is present both before and after the reaction.</a:t>
            </a:r>
          </a:p>
          <a:p>
            <a:pPr marL="0" indent="0">
              <a:spcAft>
                <a:spcPts val="600"/>
              </a:spcAft>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spTree>
    <p:extLst>
      <p:ext uri="{BB962C8B-B14F-4D97-AF65-F5344CB8AC3E}">
        <p14:creationId xmlns:p14="http://schemas.microsoft.com/office/powerpoint/2010/main" val="3012186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5" name="Content Placeholder 2"/>
          <p:cNvSpPr txBox="1">
            <a:spLocks/>
          </p:cNvSpPr>
          <p:nvPr/>
        </p:nvSpPr>
        <p:spPr>
          <a:xfrm>
            <a:off x="457200" y="1133338"/>
            <a:ext cx="8229600" cy="38672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Mixtures and Solutions</a:t>
            </a:r>
          </a:p>
          <a:p>
            <a:pPr>
              <a:spcAft>
                <a:spcPts val="600"/>
              </a:spcAft>
              <a:buClr>
                <a:schemeClr val="tx1"/>
              </a:buClr>
            </a:pPr>
            <a:r>
              <a:rPr lang="en-US" sz="1800" dirty="0">
                <a:latin typeface="Helvetica Light"/>
                <a:cs typeface="Helvetica Light"/>
              </a:rPr>
              <a:t>A mixture is a combination of two or more components that retain their identities. </a:t>
            </a:r>
          </a:p>
          <a:p>
            <a:pPr>
              <a:spcAft>
                <a:spcPts val="600"/>
              </a:spcAft>
              <a:buClr>
                <a:schemeClr val="tx1"/>
              </a:buClr>
            </a:pPr>
            <a:r>
              <a:rPr lang="en-US" sz="1800" dirty="0">
                <a:latin typeface="Helvetica Light"/>
                <a:cs typeface="Helvetica Light"/>
              </a:rPr>
              <a:t>When a mixture’s components are easily recognizable, it is called a heterogeneous mixture. </a:t>
            </a:r>
          </a:p>
          <a:p>
            <a:pPr>
              <a:spcAft>
                <a:spcPts val="600"/>
              </a:spcAft>
              <a:buClr>
                <a:schemeClr val="tx1"/>
              </a:buClr>
            </a:pPr>
            <a:r>
              <a:rPr lang="en-US" sz="1800" dirty="0">
                <a:latin typeface="Helvetica Light"/>
                <a:cs typeface="Helvetica Light"/>
              </a:rPr>
              <a:t>In a homogeneous mixture, also called a </a:t>
            </a:r>
            <a:r>
              <a:rPr lang="en-US" sz="1800" dirty="0">
                <a:solidFill>
                  <a:srgbClr val="B90000"/>
                </a:solidFill>
                <a:latin typeface="Helvetica Light"/>
                <a:cs typeface="Helvetica Light"/>
              </a:rPr>
              <a:t>solution</a:t>
            </a:r>
            <a:r>
              <a:rPr lang="en-US" sz="1800" dirty="0">
                <a:latin typeface="Helvetica Light"/>
                <a:cs typeface="Helvetica Light"/>
              </a:rPr>
              <a:t>, the component particles cannot be distinguished, even though they still retain their original properties. A solution can be liquid, gaseous, or solid. </a:t>
            </a:r>
          </a:p>
          <a:p>
            <a:pPr>
              <a:spcAft>
                <a:spcPts val="600"/>
              </a:spcAft>
              <a:buClr>
                <a:schemeClr val="tx1"/>
              </a:buClr>
            </a:pPr>
            <a:endParaRPr lang="en-US" sz="2200" b="1" dirty="0">
              <a:latin typeface="Helvetica Light"/>
              <a:cs typeface="Helvetica Light"/>
            </a:endParaRPr>
          </a:p>
          <a:p>
            <a:pPr marL="0" indent="0">
              <a:spcAft>
                <a:spcPts val="600"/>
              </a:spcAft>
              <a:buClr>
                <a:schemeClr val="tx1"/>
              </a:buClr>
              <a:buNone/>
            </a:pPr>
            <a:endParaRPr lang="en-US" sz="1800" dirty="0">
              <a:latin typeface="Helvetica Light"/>
              <a:cs typeface="Helvetica Light"/>
            </a:endParaRPr>
          </a:p>
          <a:p>
            <a:pPr marL="0" indent="0">
              <a:spcAft>
                <a:spcPts val="600"/>
              </a:spcAft>
              <a:buNone/>
            </a:pPr>
            <a:endParaRPr lang="en-US" sz="1800" dirty="0">
              <a:latin typeface="Helvetica Light"/>
              <a:cs typeface="Helvetica Light"/>
            </a:endParaRPr>
          </a:p>
        </p:txBody>
      </p:sp>
    </p:spTree>
    <p:extLst>
      <p:ext uri="{BB962C8B-B14F-4D97-AF65-F5344CB8AC3E}">
        <p14:creationId xmlns:p14="http://schemas.microsoft.com/office/powerpoint/2010/main" val="3795981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5" name="Content Placeholder 2"/>
          <p:cNvSpPr txBox="1">
            <a:spLocks/>
          </p:cNvSpPr>
          <p:nvPr/>
        </p:nvSpPr>
        <p:spPr>
          <a:xfrm>
            <a:off x="457200" y="1133338"/>
            <a:ext cx="8229600" cy="38672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Mixtures and Solutions</a:t>
            </a:r>
          </a:p>
          <a:p>
            <a:pPr marL="0" indent="0">
              <a:spcBef>
                <a:spcPts val="0"/>
              </a:spcBef>
              <a:spcAft>
                <a:spcPts val="1200"/>
              </a:spcAft>
              <a:buNone/>
            </a:pPr>
            <a:r>
              <a:rPr lang="en-US" sz="2200" b="1" dirty="0">
                <a:latin typeface="Helvetica"/>
                <a:cs typeface="Helvetica"/>
              </a:rPr>
              <a:t>Acids</a:t>
            </a:r>
          </a:p>
          <a:p>
            <a:pPr>
              <a:spcAft>
                <a:spcPts val="600"/>
              </a:spcAft>
              <a:buClr>
                <a:schemeClr val="tx1"/>
              </a:buClr>
            </a:pPr>
            <a:r>
              <a:rPr lang="en-US" sz="1800" dirty="0">
                <a:latin typeface="Helvetica Light"/>
                <a:cs typeface="Helvetica Light"/>
              </a:rPr>
              <a:t>An </a:t>
            </a:r>
            <a:r>
              <a:rPr lang="en-US" sz="1800" dirty="0">
                <a:solidFill>
                  <a:srgbClr val="B90000"/>
                </a:solidFill>
                <a:latin typeface="Helvetica Light"/>
                <a:cs typeface="Helvetica Light"/>
              </a:rPr>
              <a:t>acid</a:t>
            </a:r>
            <a:r>
              <a:rPr lang="en-US" sz="1800" dirty="0">
                <a:latin typeface="Helvetica Light"/>
                <a:cs typeface="Helvetica Light"/>
              </a:rPr>
              <a:t> is a solution containing a substance that produces hydrogen ions (H+) in water.</a:t>
            </a:r>
          </a:p>
          <a:p>
            <a:pPr>
              <a:spcAft>
                <a:spcPts val="600"/>
              </a:spcAft>
              <a:buClr>
                <a:schemeClr val="tx1"/>
              </a:buClr>
            </a:pPr>
            <a:r>
              <a:rPr lang="en-US" sz="1800" dirty="0">
                <a:latin typeface="Helvetica Light"/>
                <a:cs typeface="Helvetica Light"/>
              </a:rPr>
              <a:t>The pH scale is based on the amount of hydrogen ions in a solution. </a:t>
            </a:r>
          </a:p>
          <a:p>
            <a:pPr>
              <a:spcAft>
                <a:spcPts val="600"/>
              </a:spcAft>
              <a:buClr>
                <a:schemeClr val="tx1"/>
              </a:buClr>
            </a:pPr>
            <a:endParaRPr lang="en-US" sz="2200" b="1" dirty="0">
              <a:latin typeface="Helvetica Light"/>
              <a:cs typeface="Helvetica Light"/>
            </a:endParaRPr>
          </a:p>
          <a:p>
            <a:pPr marL="0" indent="0">
              <a:spcAft>
                <a:spcPts val="600"/>
              </a:spcAft>
              <a:buClr>
                <a:schemeClr val="tx1"/>
              </a:buClr>
              <a:buNone/>
            </a:pPr>
            <a:endParaRPr lang="en-US" sz="1800" dirty="0">
              <a:latin typeface="Helvetica Light"/>
              <a:cs typeface="Helvetica Light"/>
            </a:endParaRPr>
          </a:p>
          <a:p>
            <a:pPr marL="0" indent="0">
              <a:spcAft>
                <a:spcPts val="600"/>
              </a:spcAft>
              <a:buNone/>
            </a:pPr>
            <a:endParaRPr lang="en-US" sz="1800" dirty="0">
              <a:latin typeface="Helvetica Light"/>
              <a:cs typeface="Helvetica Light"/>
            </a:endParaRPr>
          </a:p>
        </p:txBody>
      </p:sp>
    </p:spTree>
    <p:extLst>
      <p:ext uri="{BB962C8B-B14F-4D97-AF65-F5344CB8AC3E}">
        <p14:creationId xmlns:p14="http://schemas.microsoft.com/office/powerpoint/2010/main" val="2305716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en-US" sz="2400" b="1" dirty="0">
                <a:latin typeface="Helvetica"/>
                <a:cs typeface="Helvetica"/>
              </a:rPr>
              <a:t>pH Scale</a:t>
            </a:r>
            <a:endParaRPr lang="en-US" sz="24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TextBox 7">
            <a:extLst>
              <a:ext uri="{FF2B5EF4-FFF2-40B4-BE49-F238E27FC236}">
                <a16:creationId xmlns:a16="http://schemas.microsoft.com/office/drawing/2014/main" id="{BC83D8C8-40E8-4CF6-ADAA-E6D8D167026C}"/>
              </a:ext>
            </a:extLst>
          </p:cNvPr>
          <p:cNvSpPr txBox="1"/>
          <p:nvPr/>
        </p:nvSpPr>
        <p:spPr>
          <a:xfrm>
            <a:off x="938358" y="1590004"/>
            <a:ext cx="762374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Helvetica" pitchFamily="34" charset="0"/>
              </a:rPr>
              <a:t>Go to your </a:t>
            </a:r>
            <a:r>
              <a:rPr lang="en-US" dirty="0" err="1">
                <a:latin typeface="Helvetica" pitchFamily="34" charset="0"/>
              </a:rPr>
              <a:t>ConnectED</a:t>
            </a:r>
            <a:r>
              <a:rPr lang="en-US" dirty="0">
                <a:latin typeface="Helvetica" pitchFamily="34" charset="0"/>
              </a:rPr>
              <a:t> resources to play </a:t>
            </a:r>
            <a:r>
              <a:rPr lang="en-US" b="1" i="1" dirty="0">
                <a:latin typeface="Helvetica" pitchFamily="34" charset="0"/>
              </a:rPr>
              <a:t>Animation: pH Scale.</a:t>
            </a:r>
          </a:p>
        </p:txBody>
      </p:sp>
    </p:spTree>
    <p:extLst>
      <p:ext uri="{BB962C8B-B14F-4D97-AF65-F5344CB8AC3E}">
        <p14:creationId xmlns:p14="http://schemas.microsoft.com/office/powerpoint/2010/main" val="1253489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5" name="Content Placeholder 2"/>
          <p:cNvSpPr txBox="1">
            <a:spLocks/>
          </p:cNvSpPr>
          <p:nvPr/>
        </p:nvSpPr>
        <p:spPr>
          <a:xfrm>
            <a:off x="457200" y="1133338"/>
            <a:ext cx="8229600" cy="38672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Mixtures and Solutions</a:t>
            </a:r>
          </a:p>
          <a:p>
            <a:pPr marL="0" indent="0">
              <a:spcBef>
                <a:spcPts val="0"/>
              </a:spcBef>
              <a:spcAft>
                <a:spcPts val="1200"/>
              </a:spcAft>
              <a:buNone/>
            </a:pPr>
            <a:r>
              <a:rPr lang="en-US" sz="2200" b="1" dirty="0">
                <a:latin typeface="Helvetica"/>
                <a:cs typeface="Helvetica"/>
              </a:rPr>
              <a:t>Bases</a:t>
            </a:r>
          </a:p>
          <a:p>
            <a:pPr>
              <a:spcAft>
                <a:spcPts val="600"/>
              </a:spcAft>
              <a:buClr>
                <a:schemeClr val="tx1"/>
              </a:buClr>
            </a:pPr>
            <a:r>
              <a:rPr lang="en-US" sz="1800" dirty="0">
                <a:latin typeface="Helvetica Light"/>
                <a:cs typeface="Helvetica Light"/>
              </a:rPr>
              <a:t>When a solution produces hydroxide ions (OH–) in water, the solution is called a </a:t>
            </a:r>
            <a:r>
              <a:rPr lang="en-US" sz="1800" dirty="0">
                <a:solidFill>
                  <a:srgbClr val="B90000"/>
                </a:solidFill>
                <a:latin typeface="Helvetica Light"/>
                <a:cs typeface="Helvetica Light"/>
              </a:rPr>
              <a:t>base</a:t>
            </a:r>
            <a:r>
              <a:rPr lang="en-US" sz="1800" dirty="0">
                <a:latin typeface="Helvetica Light"/>
                <a:cs typeface="Helvetica Light"/>
              </a:rPr>
              <a:t>.</a:t>
            </a:r>
          </a:p>
          <a:p>
            <a:pPr>
              <a:spcAft>
                <a:spcPts val="600"/>
              </a:spcAft>
              <a:buClr>
                <a:schemeClr val="tx1"/>
              </a:buClr>
            </a:pPr>
            <a:endParaRPr lang="en-US" sz="2200" b="1" dirty="0">
              <a:latin typeface="Helvetica Light"/>
              <a:cs typeface="Helvetica Light"/>
            </a:endParaRPr>
          </a:p>
          <a:p>
            <a:pPr marL="0" indent="0">
              <a:spcAft>
                <a:spcPts val="600"/>
              </a:spcAft>
              <a:buClr>
                <a:schemeClr val="tx1"/>
              </a:buClr>
              <a:buNone/>
            </a:pPr>
            <a:endParaRPr lang="en-US" sz="1800" dirty="0">
              <a:latin typeface="Helvetica Light"/>
              <a:cs typeface="Helvetica Light"/>
            </a:endParaRPr>
          </a:p>
          <a:p>
            <a:pPr marL="0" indent="0">
              <a:spcAft>
                <a:spcPts val="600"/>
              </a:spcAft>
              <a:buNone/>
            </a:pPr>
            <a:endParaRPr lang="en-US" sz="1800" dirty="0">
              <a:latin typeface="Helvetica Light"/>
              <a:cs typeface="Helvetica Light"/>
            </a:endParaRPr>
          </a:p>
        </p:txBody>
      </p:sp>
    </p:spTree>
    <p:extLst>
      <p:ext uri="{BB962C8B-B14F-4D97-AF65-F5344CB8AC3E}">
        <p14:creationId xmlns:p14="http://schemas.microsoft.com/office/powerpoint/2010/main" val="2701684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en-US" sz="2400" b="1" dirty="0">
                <a:latin typeface="Helvetica"/>
                <a:cs typeface="Helvetica"/>
              </a:rPr>
              <a:t>Acids and Bases</a:t>
            </a:r>
            <a:endParaRPr lang="en-US" sz="24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TextBox 7">
            <a:extLst>
              <a:ext uri="{FF2B5EF4-FFF2-40B4-BE49-F238E27FC236}">
                <a16:creationId xmlns:a16="http://schemas.microsoft.com/office/drawing/2014/main" id="{BC83D8C8-40E8-4CF6-ADAA-E6D8D167026C}"/>
              </a:ext>
            </a:extLst>
          </p:cNvPr>
          <p:cNvSpPr txBox="1"/>
          <p:nvPr/>
        </p:nvSpPr>
        <p:spPr>
          <a:xfrm>
            <a:off x="1044897" y="1590004"/>
            <a:ext cx="762374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Helvetica" pitchFamily="34" charset="0"/>
              </a:rPr>
              <a:t>Go to your </a:t>
            </a:r>
            <a:r>
              <a:rPr lang="en-US" dirty="0" err="1">
                <a:latin typeface="Helvetica" pitchFamily="34" charset="0"/>
              </a:rPr>
              <a:t>ConnectED</a:t>
            </a:r>
            <a:r>
              <a:rPr lang="en-US" dirty="0">
                <a:latin typeface="Helvetica" pitchFamily="34" charset="0"/>
              </a:rPr>
              <a:t> resources to play </a:t>
            </a:r>
            <a:r>
              <a:rPr lang="en-US" b="1" i="1" dirty="0">
                <a:latin typeface="Helvetica" pitchFamily="34" charset="0"/>
              </a:rPr>
              <a:t>BrainPOP: Acids and Bases.</a:t>
            </a:r>
          </a:p>
        </p:txBody>
      </p:sp>
    </p:spTree>
    <p:extLst>
      <p:ext uri="{BB962C8B-B14F-4D97-AF65-F5344CB8AC3E}">
        <p14:creationId xmlns:p14="http://schemas.microsoft.com/office/powerpoint/2010/main" val="3862591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2" name="Content Placeholder 2"/>
          <p:cNvSpPr>
            <a:spLocks noGrp="1"/>
          </p:cNvSpPr>
          <p:nvPr>
            <p:ph idx="1"/>
          </p:nvPr>
        </p:nvSpPr>
        <p:spPr>
          <a:xfrm>
            <a:off x="457200" y="1011028"/>
            <a:ext cx="8229600" cy="3370472"/>
          </a:xfrm>
        </p:spPr>
        <p:txBody>
          <a:bodyPr lIns="0" tIns="0" rIns="0" bIns="0">
            <a:normAutofit fontScale="92500"/>
          </a:bodyPr>
          <a:lstStyle/>
          <a:p>
            <a:pPr marL="0" indent="0">
              <a:spcAft>
                <a:spcPts val="1000"/>
              </a:spcAft>
              <a:buNone/>
            </a:pPr>
            <a:r>
              <a:rPr lang="en-US" sz="3300" b="1" dirty="0">
                <a:solidFill>
                  <a:srgbClr val="6600FF"/>
                </a:solidFill>
                <a:latin typeface="Helvetica"/>
                <a:cs typeface="Helvetica"/>
              </a:rPr>
              <a:t>Review</a:t>
            </a:r>
            <a:endParaRPr lang="en-US" sz="2800" b="1" dirty="0">
              <a:solidFill>
                <a:srgbClr val="6600FF"/>
              </a:solidFill>
              <a:latin typeface="Helvetica"/>
              <a:cs typeface="Helvetica"/>
            </a:endParaRPr>
          </a:p>
          <a:p>
            <a:pPr marL="0" indent="0">
              <a:spcAft>
                <a:spcPts val="300"/>
              </a:spcAft>
              <a:buNone/>
            </a:pPr>
            <a:r>
              <a:rPr lang="en-US" sz="2400" b="1" dirty="0">
                <a:solidFill>
                  <a:srgbClr val="000000"/>
                </a:solidFill>
                <a:latin typeface="Helvetica"/>
                <a:cs typeface="Helvetica"/>
              </a:rPr>
              <a:t>Essential Questions</a:t>
            </a:r>
          </a:p>
          <a:p>
            <a:pPr>
              <a:spcAft>
                <a:spcPts val="1200"/>
              </a:spcAft>
            </a:pPr>
            <a:r>
              <a:rPr lang="en-US" sz="1800" dirty="0">
                <a:latin typeface="Helvetica Light"/>
                <a:cs typeface="Helvetica Light"/>
              </a:rPr>
              <a:t>What are the different types of chemical bonds that unite atoms to form compounds?</a:t>
            </a:r>
          </a:p>
          <a:p>
            <a:pPr>
              <a:spcAft>
                <a:spcPts val="1200"/>
              </a:spcAft>
            </a:pPr>
            <a:r>
              <a:rPr lang="en-US" sz="1800" dirty="0">
                <a:latin typeface="Helvetica Light"/>
                <a:cs typeface="Helvetica Light"/>
              </a:rPr>
              <a:t>How is the nature of chemical bonds that hold compounds together related to the physical structures of compounds?</a:t>
            </a:r>
          </a:p>
          <a:p>
            <a:pPr>
              <a:spcAft>
                <a:spcPts val="1200"/>
              </a:spcAft>
            </a:pPr>
            <a:r>
              <a:rPr lang="en-US" sz="1800" dirty="0">
                <a:latin typeface="Helvetica Light"/>
                <a:cs typeface="Helvetica Light"/>
              </a:rPr>
              <a:t>What are the different types of mixtures and solutions?</a:t>
            </a:r>
          </a:p>
          <a:p>
            <a:pPr marL="0" indent="0">
              <a:spcBef>
                <a:spcPts val="1200"/>
              </a:spcBef>
              <a:spcAft>
                <a:spcPts val="300"/>
              </a:spcAft>
              <a:buNone/>
            </a:pPr>
            <a:r>
              <a:rPr lang="en-US" sz="2400" b="1" dirty="0">
                <a:solidFill>
                  <a:srgbClr val="000000"/>
                </a:solidFill>
                <a:latin typeface="Helvetica" pitchFamily="34" charset="0"/>
                <a:cs typeface="Helvetica" pitchFamily="34" charset="0"/>
              </a:rPr>
              <a:t>Vocabulary</a:t>
            </a:r>
            <a:endParaRPr lang="en-US" sz="2400" dirty="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200" y="4282570"/>
            <a:ext cx="2735533" cy="1107996"/>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compound</a:t>
            </a:r>
          </a:p>
          <a:p>
            <a:pPr marL="285750" indent="-285750">
              <a:buFont typeface="Arial"/>
              <a:buChar char="•"/>
            </a:pPr>
            <a:r>
              <a:rPr lang="en-US" dirty="0">
                <a:latin typeface="Helvetica Light"/>
                <a:cs typeface="Helvetica Light"/>
              </a:rPr>
              <a:t>chemical bond</a:t>
            </a:r>
          </a:p>
          <a:p>
            <a:pPr marL="285750" indent="-285750">
              <a:buFont typeface="Arial"/>
              <a:buChar char="•"/>
            </a:pPr>
            <a:r>
              <a:rPr lang="en-US" dirty="0">
                <a:latin typeface="Helvetica Light"/>
                <a:cs typeface="Helvetica Light"/>
              </a:rPr>
              <a:t>covalent bond</a:t>
            </a:r>
          </a:p>
          <a:p>
            <a:pPr marL="285750" indent="-285750">
              <a:buFont typeface="Arial"/>
              <a:buChar char="•"/>
            </a:pPr>
            <a:r>
              <a:rPr lang="en-US" dirty="0">
                <a:latin typeface="Helvetica Light"/>
                <a:cs typeface="Helvetica Light"/>
              </a:rPr>
              <a:t>molecule</a:t>
            </a: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pic>
        <p:nvPicPr>
          <p:cNvPr id="14" name="Picture 13"/>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TextBox 7"/>
          <p:cNvSpPr txBox="1"/>
          <p:nvPr/>
        </p:nvSpPr>
        <p:spPr>
          <a:xfrm>
            <a:off x="3240371" y="4282570"/>
            <a:ext cx="2735533" cy="830997"/>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ionic bond</a:t>
            </a:r>
          </a:p>
          <a:p>
            <a:pPr marL="285750" indent="-285750">
              <a:buFont typeface="Arial"/>
              <a:buChar char="•"/>
            </a:pPr>
            <a:r>
              <a:rPr lang="en-US" dirty="0">
                <a:latin typeface="Helvetica Light"/>
                <a:cs typeface="Helvetica Light"/>
              </a:rPr>
              <a:t>metallic bond</a:t>
            </a:r>
          </a:p>
          <a:p>
            <a:pPr marL="285750" indent="-285750">
              <a:buFont typeface="Arial"/>
              <a:buChar char="•"/>
            </a:pPr>
            <a:r>
              <a:rPr lang="en-US" dirty="0">
                <a:latin typeface="Helvetica Light"/>
                <a:cs typeface="Helvetica Light"/>
              </a:rPr>
              <a:t>chemical reaction</a:t>
            </a:r>
          </a:p>
        </p:txBody>
      </p:sp>
      <p:sp>
        <p:nvSpPr>
          <p:cNvPr id="9" name="TextBox 8"/>
          <p:cNvSpPr txBox="1"/>
          <p:nvPr/>
        </p:nvSpPr>
        <p:spPr>
          <a:xfrm>
            <a:off x="5951266" y="4282570"/>
            <a:ext cx="2735533" cy="830997"/>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solution</a:t>
            </a:r>
          </a:p>
          <a:p>
            <a:pPr marL="285750" indent="-285750">
              <a:buFont typeface="Arial"/>
              <a:buChar char="•"/>
            </a:pPr>
            <a:r>
              <a:rPr lang="en-US" dirty="0">
                <a:latin typeface="Helvetica Light"/>
                <a:cs typeface="Helvetica Light"/>
              </a:rPr>
              <a:t>acid</a:t>
            </a:r>
          </a:p>
          <a:p>
            <a:pPr marL="285750" indent="-285750">
              <a:buFont typeface="Arial"/>
              <a:buChar char="•"/>
            </a:pPr>
            <a:r>
              <a:rPr lang="en-US" dirty="0">
                <a:latin typeface="Helvetica Light"/>
                <a:cs typeface="Helvetica Light"/>
              </a:rPr>
              <a:t>base</a:t>
            </a:r>
          </a:p>
        </p:txBody>
      </p:sp>
    </p:spTree>
    <p:extLst>
      <p:ext uri="{BB962C8B-B14F-4D97-AF65-F5344CB8AC3E}">
        <p14:creationId xmlns:p14="http://schemas.microsoft.com/office/powerpoint/2010/main" val="113618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a:latin typeface="Helvetica"/>
                <a:cs typeface="Helvetica"/>
              </a:rPr>
              <a:t>Review</a:t>
            </a:r>
          </a:p>
          <a:p>
            <a:r>
              <a:rPr lang="en-US" sz="1800" dirty="0">
                <a:latin typeface="Helvetica Light"/>
                <a:cs typeface="Helvetica Light"/>
              </a:rPr>
              <a:t>ion</a:t>
            </a: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a:latin typeface="Helvetica"/>
                <a:cs typeface="Helvetica"/>
              </a:rPr>
              <a:t>New</a:t>
            </a:r>
          </a:p>
          <a:p>
            <a:r>
              <a:rPr lang="en-US" sz="1800" dirty="0">
                <a:latin typeface="Helvetica Light"/>
                <a:cs typeface="Helvetica Light"/>
              </a:rPr>
              <a:t>compound</a:t>
            </a:r>
          </a:p>
          <a:p>
            <a:r>
              <a:rPr lang="en-US" sz="1800" dirty="0">
                <a:latin typeface="Helvetica Light"/>
                <a:cs typeface="Helvetica Light"/>
              </a:rPr>
              <a:t>chemical bond</a:t>
            </a:r>
          </a:p>
          <a:p>
            <a:r>
              <a:rPr lang="en-US" sz="1800" dirty="0">
                <a:latin typeface="Helvetica Light"/>
                <a:cs typeface="Helvetica Light"/>
              </a:rPr>
              <a:t>covalent bond</a:t>
            </a:r>
          </a:p>
          <a:p>
            <a:r>
              <a:rPr lang="en-US" sz="1800" dirty="0">
                <a:latin typeface="Helvetica Light"/>
                <a:cs typeface="Helvetica Light"/>
              </a:rPr>
              <a:t>molecule</a:t>
            </a:r>
          </a:p>
          <a:p>
            <a:r>
              <a:rPr lang="en-US" sz="1800" dirty="0">
                <a:latin typeface="Helvetica Light"/>
                <a:cs typeface="Helvetica Light"/>
              </a:rPr>
              <a:t>ionic bond</a:t>
            </a:r>
          </a:p>
          <a:p>
            <a:r>
              <a:rPr lang="en-US" sz="1800" dirty="0">
                <a:latin typeface="Helvetica Light"/>
                <a:cs typeface="Helvetica Light"/>
              </a:rPr>
              <a:t>metallic bond</a:t>
            </a:r>
          </a:p>
          <a:p>
            <a:r>
              <a:rPr lang="en-US" sz="1800" dirty="0">
                <a:latin typeface="Helvetica Light"/>
                <a:cs typeface="Helvetica Light"/>
              </a:rPr>
              <a:t>chemical reaction</a:t>
            </a:r>
          </a:p>
          <a:p>
            <a:r>
              <a:rPr lang="en-US" sz="1800" dirty="0">
                <a:latin typeface="Helvetica Light"/>
                <a:cs typeface="Helvetica Light"/>
              </a:rPr>
              <a:t>solution</a:t>
            </a:r>
          </a:p>
          <a:p>
            <a:r>
              <a:rPr lang="en-US" sz="1800" dirty="0">
                <a:latin typeface="Helvetica Light"/>
                <a:cs typeface="Helvetica Light"/>
              </a:rPr>
              <a:t>acid</a:t>
            </a:r>
          </a:p>
          <a:p>
            <a:r>
              <a:rPr lang="en-US" sz="1800" dirty="0">
                <a:latin typeface="Helvetica Light"/>
                <a:cs typeface="Helvetica Light"/>
              </a:rPr>
              <a:t>base</a:t>
            </a:r>
          </a:p>
          <a:p>
            <a:pPr marL="0" indent="0">
              <a:buNone/>
            </a:pPr>
            <a:endParaRPr lang="en-US" sz="1800" dirty="0">
              <a:latin typeface="Helvetica Light"/>
              <a:cs typeface="Helvetica Light"/>
            </a:endParaRP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a:solidFill>
                  <a:srgbClr val="6600FF"/>
                </a:solidFill>
                <a:latin typeface="Helvetica"/>
                <a:cs typeface="Helvetica"/>
              </a:rPr>
              <a:t>Vocabulary</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spTree>
    <p:extLst>
      <p:ext uri="{BB962C8B-B14F-4D97-AF65-F5344CB8AC3E}">
        <p14:creationId xmlns:p14="http://schemas.microsoft.com/office/powerpoint/2010/main" val="56901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5"/>
            <a:ext cx="7807911" cy="2514730"/>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Compounds</a:t>
            </a:r>
          </a:p>
          <a:p>
            <a:pPr>
              <a:spcBef>
                <a:spcPts val="24"/>
              </a:spcBef>
              <a:spcAft>
                <a:spcPts val="300"/>
              </a:spcAft>
            </a:pPr>
            <a:r>
              <a:rPr lang="en-US" sz="1800" dirty="0">
                <a:latin typeface="Helvetica Light"/>
                <a:cs typeface="Helvetica Light"/>
              </a:rPr>
              <a:t>A </a:t>
            </a:r>
            <a:r>
              <a:rPr lang="en-US" sz="1800" dirty="0">
                <a:solidFill>
                  <a:srgbClr val="B90000"/>
                </a:solidFill>
                <a:latin typeface="Helvetica Light"/>
                <a:cs typeface="Helvetica Light"/>
              </a:rPr>
              <a:t>compound</a:t>
            </a:r>
            <a:r>
              <a:rPr lang="en-US" sz="1800" dirty="0">
                <a:latin typeface="Helvetica Light"/>
                <a:cs typeface="Helvetica Light"/>
              </a:rPr>
              <a:t> is a substance that is composed of atoms of two or more different elements that are chemically combined.</a:t>
            </a:r>
          </a:p>
          <a:p>
            <a:pPr>
              <a:spcBef>
                <a:spcPts val="24"/>
              </a:spcBef>
              <a:spcAft>
                <a:spcPts val="300"/>
              </a:spcAft>
            </a:pPr>
            <a:r>
              <a:rPr lang="en-US" sz="1800" dirty="0">
                <a:latin typeface="Helvetica Light"/>
                <a:cs typeface="Helvetica Light"/>
              </a:rPr>
              <a:t>Compounds have different properties from the elements of which they are composed.</a:t>
            </a:r>
          </a:p>
          <a:p>
            <a:pPr>
              <a:spcAft>
                <a:spcPts val="300"/>
              </a:spcAft>
              <a:buClr>
                <a:schemeClr val="tx1"/>
              </a:buClr>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75569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sp>
        <p:nvSpPr>
          <p:cNvPr id="10" name="Content Placeholder 2"/>
          <p:cNvSpPr txBox="1">
            <a:spLocks/>
          </p:cNvSpPr>
          <p:nvPr/>
        </p:nvSpPr>
        <p:spPr>
          <a:xfrm>
            <a:off x="457200" y="1133338"/>
            <a:ext cx="8229600" cy="355296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Compounds</a:t>
            </a:r>
          </a:p>
          <a:p>
            <a:pPr marL="0" indent="0">
              <a:spcBef>
                <a:spcPts val="0"/>
              </a:spcBef>
              <a:spcAft>
                <a:spcPts val="600"/>
              </a:spcAft>
              <a:buNone/>
            </a:pPr>
            <a:r>
              <a:rPr lang="en-US" sz="2200" b="1" dirty="0">
                <a:latin typeface="Helvetica"/>
                <a:cs typeface="Helvetica"/>
              </a:rPr>
              <a:t>Chemical formulas</a:t>
            </a:r>
          </a:p>
          <a:p>
            <a:pPr>
              <a:spcBef>
                <a:spcPts val="0"/>
              </a:spcBef>
              <a:spcAft>
                <a:spcPts val="1200"/>
              </a:spcAft>
            </a:pPr>
            <a:r>
              <a:rPr lang="en-US" sz="1800" dirty="0">
                <a:latin typeface="Helvetica Light"/>
                <a:cs typeface="Helvetica Light"/>
              </a:rPr>
              <a:t>Compounds are represented by chemical formulas that include the symbol for each element followed by a subscript number showing the number of atoms of that element in the compound.</a:t>
            </a: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664593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sp>
        <p:nvSpPr>
          <p:cNvPr id="10" name="Content Placeholder 2"/>
          <p:cNvSpPr txBox="1">
            <a:spLocks/>
          </p:cNvSpPr>
          <p:nvPr/>
        </p:nvSpPr>
        <p:spPr>
          <a:xfrm>
            <a:off x="457199" y="1133339"/>
            <a:ext cx="7972425" cy="47435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Covalent Bonds</a:t>
            </a:r>
          </a:p>
          <a:p>
            <a:pPr>
              <a:spcBef>
                <a:spcPts val="0"/>
              </a:spcBef>
              <a:spcAft>
                <a:spcPts val="1200"/>
              </a:spcAft>
            </a:pPr>
            <a:r>
              <a:rPr lang="en-US" sz="1800" dirty="0">
                <a:latin typeface="Helvetica Light"/>
                <a:cs typeface="Helvetica Light"/>
              </a:rPr>
              <a:t>A state of stability is achieved by some elements by forming chemical bonds. A </a:t>
            </a:r>
            <a:r>
              <a:rPr lang="en-US" sz="1800" dirty="0">
                <a:solidFill>
                  <a:srgbClr val="B90000"/>
                </a:solidFill>
                <a:latin typeface="Helvetica Light"/>
                <a:cs typeface="Helvetica Light"/>
              </a:rPr>
              <a:t>chemical bond </a:t>
            </a:r>
            <a:r>
              <a:rPr lang="en-US" sz="1800" dirty="0">
                <a:latin typeface="Helvetica Light"/>
                <a:cs typeface="Helvetica Light"/>
              </a:rPr>
              <a:t>is the force that holds together the elements in a compound. </a:t>
            </a:r>
          </a:p>
          <a:p>
            <a:pPr>
              <a:spcBef>
                <a:spcPts val="0"/>
              </a:spcBef>
              <a:spcAft>
                <a:spcPts val="1200"/>
              </a:spcAft>
            </a:pPr>
            <a:r>
              <a:rPr lang="en-US" sz="1800" dirty="0">
                <a:latin typeface="Helvetica Light"/>
                <a:cs typeface="Helvetica Light"/>
              </a:rPr>
              <a:t>The attraction of two atoms for a shared pair of electrons that holds the atoms together is called a </a:t>
            </a:r>
            <a:r>
              <a:rPr lang="en-US" sz="1800" dirty="0">
                <a:solidFill>
                  <a:srgbClr val="B90000"/>
                </a:solidFill>
                <a:latin typeface="Helvetica Light"/>
                <a:cs typeface="Helvetica Light"/>
              </a:rPr>
              <a:t>covalent bond</a:t>
            </a:r>
            <a:r>
              <a:rPr lang="en-US" sz="1800" dirty="0">
                <a:latin typeface="Helvetica Light"/>
                <a:cs typeface="Helvetica Light"/>
              </a:rPr>
              <a:t>.</a:t>
            </a: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69386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sp>
        <p:nvSpPr>
          <p:cNvPr id="10" name="Content Placeholder 2"/>
          <p:cNvSpPr txBox="1">
            <a:spLocks/>
          </p:cNvSpPr>
          <p:nvPr/>
        </p:nvSpPr>
        <p:spPr>
          <a:xfrm>
            <a:off x="457200" y="1133339"/>
            <a:ext cx="3986212" cy="47435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Covalent Bonds</a:t>
            </a:r>
          </a:p>
          <a:p>
            <a:pPr>
              <a:spcBef>
                <a:spcPts val="0"/>
              </a:spcBef>
              <a:spcAft>
                <a:spcPts val="1200"/>
              </a:spcAft>
            </a:pPr>
            <a:r>
              <a:rPr lang="en-US" sz="1800" dirty="0">
                <a:latin typeface="Helvetica Light"/>
                <a:cs typeface="Helvetica Light"/>
              </a:rPr>
              <a:t>In this example, the nucleus of each atom has one proton with a positive charge. The two positively charged protons attract the two negatively charged electrons.</a:t>
            </a: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088" y="1643063"/>
            <a:ext cx="3182937"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277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sp>
        <p:nvSpPr>
          <p:cNvPr id="10" name="Content Placeholder 2"/>
          <p:cNvSpPr txBox="1">
            <a:spLocks/>
          </p:cNvSpPr>
          <p:nvPr/>
        </p:nvSpPr>
        <p:spPr>
          <a:xfrm>
            <a:off x="457200" y="1133338"/>
            <a:ext cx="8134350" cy="481026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Covalent Bonds</a:t>
            </a:r>
          </a:p>
          <a:p>
            <a:pPr marL="0" indent="0">
              <a:spcBef>
                <a:spcPts val="0"/>
              </a:spcBef>
              <a:spcAft>
                <a:spcPts val="600"/>
              </a:spcAft>
              <a:buNone/>
            </a:pPr>
            <a:r>
              <a:rPr lang="en-US" sz="2200" b="1" dirty="0">
                <a:latin typeface="Helvetica"/>
                <a:cs typeface="Helvetica"/>
              </a:rPr>
              <a:t>Molecules</a:t>
            </a:r>
            <a:endParaRPr lang="en-US" sz="2200" b="1" i="1" dirty="0">
              <a:latin typeface="Helvetica"/>
              <a:cs typeface="Helvetica"/>
            </a:endParaRPr>
          </a:p>
          <a:p>
            <a:pPr>
              <a:spcBef>
                <a:spcPts val="0"/>
              </a:spcBef>
              <a:spcAft>
                <a:spcPts val="1200"/>
              </a:spcAft>
            </a:pPr>
            <a:r>
              <a:rPr lang="en-US" sz="1800" dirty="0">
                <a:latin typeface="Helvetica Light"/>
                <a:cs typeface="Helvetica Light"/>
              </a:rPr>
              <a:t>A </a:t>
            </a:r>
            <a:r>
              <a:rPr lang="en-US" sz="1800" dirty="0">
                <a:solidFill>
                  <a:srgbClr val="B90000"/>
                </a:solidFill>
                <a:latin typeface="Helvetica Light"/>
                <a:cs typeface="Helvetica Light"/>
              </a:rPr>
              <a:t>molecule</a:t>
            </a:r>
            <a:r>
              <a:rPr lang="en-US" sz="1800" dirty="0">
                <a:latin typeface="Helvetica Light"/>
                <a:cs typeface="Helvetica Light"/>
              </a:rPr>
              <a:t> is composed of two or more atoms held together by covalent bonds.</a:t>
            </a:r>
          </a:p>
          <a:p>
            <a:pPr>
              <a:spcBef>
                <a:spcPts val="0"/>
              </a:spcBef>
              <a:spcAft>
                <a:spcPts val="1200"/>
              </a:spcAft>
            </a:pPr>
            <a:r>
              <a:rPr lang="en-US" sz="1800" dirty="0">
                <a:latin typeface="Helvetica Light"/>
                <a:cs typeface="Helvetica Light"/>
              </a:rPr>
              <a:t>A compound comprised of molecules is called a molecular compound.</a:t>
            </a: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640299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Combining Matter</a:t>
            </a:r>
          </a:p>
        </p:txBody>
      </p:sp>
      <p:sp>
        <p:nvSpPr>
          <p:cNvPr id="10" name="Content Placeholder 2"/>
          <p:cNvSpPr txBox="1">
            <a:spLocks/>
          </p:cNvSpPr>
          <p:nvPr/>
        </p:nvSpPr>
        <p:spPr>
          <a:xfrm>
            <a:off x="457200" y="1133338"/>
            <a:ext cx="8134350" cy="481026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Covalent Bonds</a:t>
            </a:r>
          </a:p>
          <a:p>
            <a:pPr marL="0" indent="0">
              <a:spcBef>
                <a:spcPts val="0"/>
              </a:spcBef>
              <a:spcAft>
                <a:spcPts val="600"/>
              </a:spcAft>
              <a:buNone/>
            </a:pPr>
            <a:r>
              <a:rPr lang="en-US" sz="2200" b="1" dirty="0">
                <a:latin typeface="Helvetica"/>
                <a:cs typeface="Helvetica"/>
              </a:rPr>
              <a:t>Polar molecules</a:t>
            </a:r>
            <a:endParaRPr lang="en-US" sz="2200" b="1" i="1" dirty="0">
              <a:latin typeface="Helvetica"/>
              <a:cs typeface="Helvetica"/>
            </a:endParaRPr>
          </a:p>
          <a:p>
            <a:pPr>
              <a:spcBef>
                <a:spcPts val="0"/>
              </a:spcBef>
              <a:spcAft>
                <a:spcPts val="1200"/>
              </a:spcAft>
            </a:pPr>
            <a:r>
              <a:rPr lang="en-US" sz="1800" dirty="0">
                <a:latin typeface="Helvetica Light"/>
                <a:cs typeface="Helvetica Light"/>
              </a:rPr>
              <a:t>Molecules held together by covalent bonds may not share electrons equally, resulting in the electrons spending more time near one atom than another. This unequal sharing results in polar molecules.</a:t>
            </a: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393619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2239</TotalTime>
  <Words>1040</Words>
  <Application>Microsoft Macintosh PowerPoint</Application>
  <PresentationFormat>On-screen Show (4:3)</PresentationFormat>
  <Paragraphs>177</Paragraphs>
  <Slides>28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Helvetica</vt:lpstr>
      <vt:lpstr>Helvetica Light</vt:lpstr>
      <vt:lpstr>Wingdings</vt:lpstr>
      <vt:lpstr>Office Theme</vt:lpstr>
      <vt:lpstr>Section 2:  Combining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Microsoft Office User</cp:lastModifiedBy>
  <cp:revision>151</cp:revision>
  <cp:lastPrinted>2013-07-12T13:26:11Z</cp:lastPrinted>
  <dcterms:created xsi:type="dcterms:W3CDTF">2013-07-09T14:24:31Z</dcterms:created>
  <dcterms:modified xsi:type="dcterms:W3CDTF">2020-09-30T17:28:34Z</dcterms:modified>
</cp:coreProperties>
</file>